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1587103"/>
            <a:ext cx="16256000" cy="3130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rgbClr val="0192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rgbClr val="2D2D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003394" y="3255442"/>
            <a:ext cx="7482840" cy="6650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D2D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2929" y="537839"/>
            <a:ext cx="16162141" cy="1918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55636" y="3089408"/>
            <a:ext cx="14576727" cy="4911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rgbClr val="2D2D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decentro.tech/blog/what-are-virtual-accounts/" TargetMode="Externa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decentro.tech/blog/what-is-kyc-why-is-it-important/" TargetMode="Externa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centro.tech/products/accounts/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8484" y="293908"/>
            <a:ext cx="7429505" cy="80978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21666" y="9258299"/>
            <a:ext cx="7722870" cy="1028700"/>
          </a:xfrm>
          <a:custGeom>
            <a:avLst/>
            <a:gdLst/>
            <a:ahLst/>
            <a:cxnLst/>
            <a:rect l="l" t="t" r="r" b="b"/>
            <a:pathLst>
              <a:path w="7722870" h="1028700">
                <a:moveTo>
                  <a:pt x="7722699" y="1028699"/>
                </a:moveTo>
                <a:lnTo>
                  <a:pt x="7670097" y="1028699"/>
                </a:lnTo>
                <a:lnTo>
                  <a:pt x="6693924" y="26291"/>
                </a:lnTo>
                <a:lnTo>
                  <a:pt x="6720919" y="0"/>
                </a:lnTo>
                <a:lnTo>
                  <a:pt x="7722699" y="1028699"/>
                </a:lnTo>
                <a:close/>
              </a:path>
              <a:path w="7722870" h="1028700">
                <a:moveTo>
                  <a:pt x="7416956" y="1028699"/>
                </a:moveTo>
                <a:lnTo>
                  <a:pt x="7366294" y="1028699"/>
                </a:lnTo>
                <a:lnTo>
                  <a:pt x="6389651" y="25806"/>
                </a:lnTo>
                <a:lnTo>
                  <a:pt x="6415655" y="483"/>
                </a:lnTo>
                <a:lnTo>
                  <a:pt x="7416956" y="1028699"/>
                </a:lnTo>
                <a:close/>
              </a:path>
              <a:path w="7722870" h="1028700">
                <a:moveTo>
                  <a:pt x="7111216" y="1028699"/>
                </a:moveTo>
                <a:lnTo>
                  <a:pt x="7062497" y="1028699"/>
                </a:lnTo>
                <a:lnTo>
                  <a:pt x="6085387" y="25320"/>
                </a:lnTo>
                <a:lnTo>
                  <a:pt x="6110388" y="968"/>
                </a:lnTo>
                <a:lnTo>
                  <a:pt x="7111216" y="1028699"/>
                </a:lnTo>
                <a:close/>
              </a:path>
              <a:path w="7722870" h="1028700">
                <a:moveTo>
                  <a:pt x="6805479" y="1028699"/>
                </a:moveTo>
                <a:lnTo>
                  <a:pt x="6758701" y="1028699"/>
                </a:lnTo>
                <a:lnTo>
                  <a:pt x="5781113" y="24834"/>
                </a:lnTo>
                <a:lnTo>
                  <a:pt x="5805122" y="1454"/>
                </a:lnTo>
                <a:lnTo>
                  <a:pt x="6805479" y="1028699"/>
                </a:lnTo>
                <a:close/>
              </a:path>
              <a:path w="7722870" h="1028700">
                <a:moveTo>
                  <a:pt x="6499739" y="1028699"/>
                </a:moveTo>
                <a:lnTo>
                  <a:pt x="6454907" y="1028699"/>
                </a:lnTo>
                <a:lnTo>
                  <a:pt x="5476849" y="24349"/>
                </a:lnTo>
                <a:lnTo>
                  <a:pt x="5499855" y="1939"/>
                </a:lnTo>
                <a:lnTo>
                  <a:pt x="6499739" y="1028699"/>
                </a:lnTo>
                <a:close/>
              </a:path>
              <a:path w="7722870" h="1028700">
                <a:moveTo>
                  <a:pt x="6193999" y="1028699"/>
                </a:moveTo>
                <a:lnTo>
                  <a:pt x="6151110" y="1028699"/>
                </a:lnTo>
                <a:lnTo>
                  <a:pt x="5172576" y="23863"/>
                </a:lnTo>
                <a:lnTo>
                  <a:pt x="5194589" y="2425"/>
                </a:lnTo>
                <a:lnTo>
                  <a:pt x="6193999" y="1028699"/>
                </a:lnTo>
                <a:close/>
              </a:path>
              <a:path w="7722870" h="1028700">
                <a:moveTo>
                  <a:pt x="5888262" y="1028699"/>
                </a:moveTo>
                <a:lnTo>
                  <a:pt x="5847316" y="1028699"/>
                </a:lnTo>
                <a:lnTo>
                  <a:pt x="4868311" y="23378"/>
                </a:lnTo>
                <a:lnTo>
                  <a:pt x="4889322" y="2911"/>
                </a:lnTo>
                <a:lnTo>
                  <a:pt x="5888262" y="1028699"/>
                </a:lnTo>
                <a:close/>
              </a:path>
              <a:path w="7722870" h="1028700">
                <a:moveTo>
                  <a:pt x="5582522" y="1028699"/>
                </a:moveTo>
                <a:lnTo>
                  <a:pt x="5543516" y="1028699"/>
                </a:lnTo>
                <a:lnTo>
                  <a:pt x="4564038" y="22892"/>
                </a:lnTo>
                <a:lnTo>
                  <a:pt x="4584055" y="3396"/>
                </a:lnTo>
                <a:lnTo>
                  <a:pt x="5582522" y="1028699"/>
                </a:lnTo>
                <a:close/>
              </a:path>
              <a:path w="7722870" h="1028700">
                <a:moveTo>
                  <a:pt x="5276782" y="1028699"/>
                </a:moveTo>
                <a:lnTo>
                  <a:pt x="5239722" y="1028699"/>
                </a:lnTo>
                <a:lnTo>
                  <a:pt x="4259774" y="22407"/>
                </a:lnTo>
                <a:lnTo>
                  <a:pt x="4278789" y="3882"/>
                </a:lnTo>
                <a:lnTo>
                  <a:pt x="5276782" y="1028699"/>
                </a:lnTo>
                <a:close/>
              </a:path>
              <a:path w="7722870" h="1028700">
                <a:moveTo>
                  <a:pt x="4971041" y="1028699"/>
                </a:moveTo>
                <a:lnTo>
                  <a:pt x="4935923" y="1028699"/>
                </a:lnTo>
                <a:lnTo>
                  <a:pt x="3955500" y="21921"/>
                </a:lnTo>
                <a:lnTo>
                  <a:pt x="3973522" y="4368"/>
                </a:lnTo>
                <a:lnTo>
                  <a:pt x="4971041" y="1028699"/>
                </a:lnTo>
                <a:close/>
              </a:path>
              <a:path w="7722870" h="1028700">
                <a:moveTo>
                  <a:pt x="4665304" y="1028699"/>
                </a:moveTo>
                <a:lnTo>
                  <a:pt x="4632132" y="1028699"/>
                </a:lnTo>
                <a:lnTo>
                  <a:pt x="3651236" y="21436"/>
                </a:lnTo>
                <a:lnTo>
                  <a:pt x="3668256" y="4853"/>
                </a:lnTo>
                <a:lnTo>
                  <a:pt x="4665304" y="1028699"/>
                </a:lnTo>
                <a:close/>
              </a:path>
              <a:path w="7722870" h="1028700">
                <a:moveTo>
                  <a:pt x="4359564" y="1028699"/>
                </a:moveTo>
                <a:lnTo>
                  <a:pt x="4328329" y="1028699"/>
                </a:lnTo>
                <a:lnTo>
                  <a:pt x="3346962" y="20950"/>
                </a:lnTo>
                <a:lnTo>
                  <a:pt x="3362989" y="5339"/>
                </a:lnTo>
                <a:lnTo>
                  <a:pt x="4359564" y="1028699"/>
                </a:lnTo>
                <a:close/>
              </a:path>
              <a:path w="7722870" h="1028700">
                <a:moveTo>
                  <a:pt x="4053824" y="1028699"/>
                </a:moveTo>
                <a:lnTo>
                  <a:pt x="4024532" y="1028699"/>
                </a:lnTo>
                <a:lnTo>
                  <a:pt x="3042689" y="20465"/>
                </a:lnTo>
                <a:lnTo>
                  <a:pt x="3057723" y="5824"/>
                </a:lnTo>
                <a:lnTo>
                  <a:pt x="4053824" y="1028699"/>
                </a:lnTo>
                <a:close/>
              </a:path>
              <a:path w="7722870" h="1028700">
                <a:moveTo>
                  <a:pt x="3748084" y="1028699"/>
                </a:moveTo>
                <a:lnTo>
                  <a:pt x="3720738" y="1028699"/>
                </a:lnTo>
                <a:lnTo>
                  <a:pt x="2738425" y="19979"/>
                </a:lnTo>
                <a:lnTo>
                  <a:pt x="2752456" y="6310"/>
                </a:lnTo>
                <a:lnTo>
                  <a:pt x="3748084" y="1028699"/>
                </a:lnTo>
                <a:close/>
              </a:path>
              <a:path w="7722870" h="1028700">
                <a:moveTo>
                  <a:pt x="3442347" y="1028699"/>
                </a:moveTo>
                <a:lnTo>
                  <a:pt x="3416941" y="1028699"/>
                </a:lnTo>
                <a:lnTo>
                  <a:pt x="2434151" y="19493"/>
                </a:lnTo>
                <a:lnTo>
                  <a:pt x="2447189" y="6795"/>
                </a:lnTo>
                <a:lnTo>
                  <a:pt x="3442347" y="1028699"/>
                </a:lnTo>
                <a:close/>
              </a:path>
              <a:path w="7722870" h="1028700">
                <a:moveTo>
                  <a:pt x="3136607" y="1028699"/>
                </a:moveTo>
                <a:lnTo>
                  <a:pt x="3113145" y="1028699"/>
                </a:lnTo>
                <a:lnTo>
                  <a:pt x="2129887" y="19007"/>
                </a:lnTo>
                <a:lnTo>
                  <a:pt x="2141923" y="7281"/>
                </a:lnTo>
                <a:lnTo>
                  <a:pt x="3136607" y="1028699"/>
                </a:lnTo>
                <a:close/>
              </a:path>
              <a:path w="7722870" h="1028700">
                <a:moveTo>
                  <a:pt x="2830867" y="1028699"/>
                </a:moveTo>
                <a:lnTo>
                  <a:pt x="2809345" y="1028699"/>
                </a:lnTo>
                <a:lnTo>
                  <a:pt x="1825614" y="18522"/>
                </a:lnTo>
                <a:lnTo>
                  <a:pt x="1836656" y="7766"/>
                </a:lnTo>
                <a:lnTo>
                  <a:pt x="2830867" y="1028699"/>
                </a:lnTo>
                <a:close/>
              </a:path>
              <a:path w="7722870" h="1028700">
                <a:moveTo>
                  <a:pt x="2525127" y="1028699"/>
                </a:moveTo>
                <a:lnTo>
                  <a:pt x="2505554" y="1028699"/>
                </a:lnTo>
                <a:lnTo>
                  <a:pt x="1521349" y="18036"/>
                </a:lnTo>
                <a:lnTo>
                  <a:pt x="1531390" y="8252"/>
                </a:lnTo>
                <a:lnTo>
                  <a:pt x="2525127" y="1028699"/>
                </a:lnTo>
                <a:close/>
              </a:path>
              <a:path w="7722870" h="1028700">
                <a:moveTo>
                  <a:pt x="2219390" y="1028699"/>
                </a:moveTo>
                <a:lnTo>
                  <a:pt x="2201754" y="1028699"/>
                </a:lnTo>
                <a:lnTo>
                  <a:pt x="1217076" y="17551"/>
                </a:lnTo>
                <a:lnTo>
                  <a:pt x="1226123" y="8737"/>
                </a:lnTo>
                <a:lnTo>
                  <a:pt x="2219390" y="1028699"/>
                </a:lnTo>
                <a:close/>
              </a:path>
              <a:path w="7722870" h="1028700">
                <a:moveTo>
                  <a:pt x="1913650" y="1028699"/>
                </a:moveTo>
                <a:lnTo>
                  <a:pt x="1897960" y="1028699"/>
                </a:lnTo>
                <a:lnTo>
                  <a:pt x="912812" y="17065"/>
                </a:lnTo>
                <a:lnTo>
                  <a:pt x="920857" y="9223"/>
                </a:lnTo>
                <a:lnTo>
                  <a:pt x="1913650" y="1028699"/>
                </a:lnTo>
                <a:close/>
              </a:path>
              <a:path w="7722870" h="1028700">
                <a:moveTo>
                  <a:pt x="1607909" y="1028699"/>
                </a:moveTo>
                <a:lnTo>
                  <a:pt x="1594160" y="1028699"/>
                </a:lnTo>
                <a:lnTo>
                  <a:pt x="608538" y="16580"/>
                </a:lnTo>
                <a:lnTo>
                  <a:pt x="615594" y="9709"/>
                </a:lnTo>
                <a:lnTo>
                  <a:pt x="1607909" y="1028699"/>
                </a:lnTo>
                <a:close/>
              </a:path>
              <a:path w="7722870" h="1028700">
                <a:moveTo>
                  <a:pt x="1302169" y="1028699"/>
                </a:moveTo>
                <a:lnTo>
                  <a:pt x="1290363" y="1028699"/>
                </a:lnTo>
                <a:lnTo>
                  <a:pt x="304268" y="16094"/>
                </a:lnTo>
                <a:lnTo>
                  <a:pt x="310328" y="10194"/>
                </a:lnTo>
                <a:lnTo>
                  <a:pt x="1302169" y="1028699"/>
                </a:lnTo>
                <a:close/>
              </a:path>
              <a:path w="7722870" h="1028700">
                <a:moveTo>
                  <a:pt x="996432" y="1028699"/>
                </a:moveTo>
                <a:lnTo>
                  <a:pt x="986569" y="1028699"/>
                </a:lnTo>
                <a:lnTo>
                  <a:pt x="0" y="15609"/>
                </a:lnTo>
                <a:lnTo>
                  <a:pt x="5061" y="10680"/>
                </a:lnTo>
                <a:lnTo>
                  <a:pt x="996432" y="1028699"/>
                </a:lnTo>
                <a:close/>
              </a:path>
            </a:pathLst>
          </a:custGeom>
          <a:solidFill>
            <a:srgbClr val="019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604695"/>
            <a:ext cx="10563209" cy="12953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3202997"/>
            <a:ext cx="7922259" cy="303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850"/>
              </a:lnSpc>
              <a:spcBef>
                <a:spcPts val="100"/>
              </a:spcBef>
            </a:pPr>
            <a:r>
              <a:rPr sz="10000" b="0" spc="885" dirty="0">
                <a:latin typeface="Tahoma"/>
                <a:cs typeface="Tahoma"/>
              </a:rPr>
              <a:t>PRODUCT</a:t>
            </a:r>
            <a:endParaRPr sz="10000">
              <a:latin typeface="Tahoma"/>
              <a:cs typeface="Tahoma"/>
            </a:endParaRPr>
          </a:p>
          <a:p>
            <a:pPr marL="12700">
              <a:lnSpc>
                <a:spcPts val="11850"/>
              </a:lnSpc>
            </a:pPr>
            <a:r>
              <a:rPr sz="10000" spc="310" dirty="0">
                <a:solidFill>
                  <a:srgbClr val="0192FF"/>
                </a:solidFill>
              </a:rPr>
              <a:t>TEARDOWN</a:t>
            </a:r>
            <a:endParaRPr sz="10000"/>
          </a:p>
        </p:txBody>
      </p:sp>
      <p:sp>
        <p:nvSpPr>
          <p:cNvPr id="6" name="object 6"/>
          <p:cNvSpPr txBox="1"/>
          <p:nvPr/>
        </p:nvSpPr>
        <p:spPr>
          <a:xfrm>
            <a:off x="1016000" y="7931191"/>
            <a:ext cx="5687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40" dirty="0">
                <a:solidFill>
                  <a:srgbClr val="0192FF"/>
                </a:solidFill>
                <a:latin typeface="Tahoma"/>
                <a:cs typeface="Tahoma"/>
              </a:rPr>
              <a:t>By</a:t>
            </a:r>
            <a:r>
              <a:rPr sz="4000" spc="140" dirty="0">
                <a:solidFill>
                  <a:srgbClr val="00BE62"/>
                </a:solidFill>
                <a:latin typeface="Tahoma"/>
                <a:cs typeface="Tahoma"/>
              </a:rPr>
              <a:t>:</a:t>
            </a:r>
            <a:r>
              <a:rPr sz="4000" spc="150" dirty="0">
                <a:solidFill>
                  <a:srgbClr val="00BE62"/>
                </a:solidFill>
                <a:latin typeface="Tahoma"/>
                <a:cs typeface="Tahoma"/>
              </a:rPr>
              <a:t> </a:t>
            </a:r>
            <a:r>
              <a:rPr lang="en-IN" sz="4000" spc="459" dirty="0">
                <a:solidFill>
                  <a:srgbClr val="2D2D2D"/>
                </a:solidFill>
                <a:latin typeface="Tahoma"/>
                <a:cs typeface="Tahoma"/>
              </a:rPr>
              <a:t>Saransh Jindal</a:t>
            </a:r>
            <a:endParaRPr sz="4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2740" y="860986"/>
            <a:ext cx="8131175" cy="1552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0" spc="360" dirty="0">
                <a:solidFill>
                  <a:srgbClr val="2D2D2D"/>
                </a:solidFill>
              </a:rPr>
              <a:t>O</a:t>
            </a:r>
            <a:r>
              <a:rPr sz="10000" spc="204" dirty="0">
                <a:solidFill>
                  <a:srgbClr val="2D2D2D"/>
                </a:solidFill>
              </a:rPr>
              <a:t>U</a:t>
            </a:r>
            <a:r>
              <a:rPr sz="10000" spc="-5" dirty="0">
                <a:solidFill>
                  <a:srgbClr val="0192FF"/>
                </a:solidFill>
              </a:rPr>
              <a:t>T</a:t>
            </a:r>
            <a:r>
              <a:rPr sz="10000" spc="254" dirty="0">
                <a:solidFill>
                  <a:srgbClr val="2D2D2D"/>
                </a:solidFill>
              </a:rPr>
              <a:t>C</a:t>
            </a:r>
            <a:r>
              <a:rPr sz="10000" spc="360" dirty="0">
                <a:solidFill>
                  <a:srgbClr val="2D2D2D"/>
                </a:solidFill>
              </a:rPr>
              <a:t>O</a:t>
            </a:r>
            <a:r>
              <a:rPr sz="10000" spc="185" dirty="0">
                <a:solidFill>
                  <a:srgbClr val="2D2D2D"/>
                </a:solidFill>
              </a:rPr>
              <a:t>M</a:t>
            </a:r>
            <a:r>
              <a:rPr sz="10000" spc="595" dirty="0">
                <a:solidFill>
                  <a:srgbClr val="2D2D2D"/>
                </a:solidFill>
              </a:rPr>
              <a:t>E</a:t>
            </a:r>
            <a:r>
              <a:rPr sz="10000" spc="114" dirty="0">
                <a:solidFill>
                  <a:srgbClr val="2D2D2D"/>
                </a:solidFill>
              </a:rPr>
              <a:t>S</a:t>
            </a:r>
            <a:r>
              <a:rPr sz="10000" spc="-940" dirty="0">
                <a:solidFill>
                  <a:srgbClr val="2D2D2D"/>
                </a:solidFill>
              </a:rPr>
              <a:t>?</a:t>
            </a:r>
            <a:endParaRPr sz="10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8815" y="3050868"/>
            <a:ext cx="123825" cy="1238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0292" y="2619049"/>
            <a:ext cx="14708505" cy="543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7900"/>
              </a:lnSpc>
              <a:spcBef>
                <a:spcPts val="100"/>
              </a:spcBef>
            </a:pP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Zoozle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14" dirty="0">
                <a:solidFill>
                  <a:srgbClr val="2D2D2D"/>
                </a:solidFill>
                <a:latin typeface="Tahoma"/>
                <a:cs typeface="Tahoma"/>
              </a:rPr>
              <a:t>is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9" dirty="0">
                <a:solidFill>
                  <a:srgbClr val="2D2D2D"/>
                </a:solidFill>
                <a:latin typeface="Tahoma"/>
                <a:cs typeface="Tahoma"/>
              </a:rPr>
              <a:t>able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60" dirty="0">
                <a:solidFill>
                  <a:srgbClr val="2D2D2D"/>
                </a:solidFill>
                <a:latin typeface="Tahoma"/>
                <a:cs typeface="Tahoma"/>
              </a:rPr>
              <a:t>onboard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80" dirty="0">
                <a:solidFill>
                  <a:srgbClr val="2D2D2D"/>
                </a:solidFill>
                <a:latin typeface="Tahoma"/>
                <a:cs typeface="Tahoma"/>
              </a:rPr>
              <a:t>more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54" dirty="0">
                <a:solidFill>
                  <a:srgbClr val="2D2D2D"/>
                </a:solidFill>
                <a:latin typeface="Tahoma"/>
                <a:cs typeface="Tahoma"/>
              </a:rPr>
              <a:t>than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0" dirty="0">
                <a:solidFill>
                  <a:srgbClr val="2D2D2D"/>
                </a:solidFill>
                <a:latin typeface="Tahoma"/>
                <a:cs typeface="Tahoma"/>
              </a:rPr>
              <a:t>1000+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50" dirty="0">
                <a:solidFill>
                  <a:srgbClr val="2D2D2D"/>
                </a:solidFill>
                <a:latin typeface="Tahoma"/>
                <a:cs typeface="Tahoma"/>
              </a:rPr>
              <a:t>retailers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80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40" dirty="0">
                <a:solidFill>
                  <a:srgbClr val="2D2D2D"/>
                </a:solidFill>
                <a:latin typeface="Tahoma"/>
                <a:cs typeface="Tahoma"/>
              </a:rPr>
              <a:t>month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15" dirty="0">
                <a:solidFill>
                  <a:srgbClr val="2D2D2D"/>
                </a:solidFill>
                <a:latin typeface="Tahoma"/>
                <a:cs typeface="Tahoma"/>
              </a:rPr>
              <a:t>using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85" dirty="0">
                <a:solidFill>
                  <a:srgbClr val="2D2D2D"/>
                </a:solidFill>
                <a:latin typeface="Tahoma"/>
                <a:cs typeface="Tahoma"/>
              </a:rPr>
              <a:t>Decentro’s </a:t>
            </a:r>
            <a:r>
              <a:rPr sz="3000" spc="-92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15" dirty="0">
                <a:solidFill>
                  <a:srgbClr val="2D2D2D"/>
                </a:solidFill>
                <a:latin typeface="Tahoma"/>
                <a:cs typeface="Tahoma"/>
              </a:rPr>
              <a:t>Digilocker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55" dirty="0">
                <a:solidFill>
                  <a:srgbClr val="2D2D2D"/>
                </a:solidFill>
                <a:latin typeface="Tahoma"/>
                <a:cs typeface="Tahoma"/>
              </a:rPr>
              <a:t>APIs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90" dirty="0">
                <a:solidFill>
                  <a:srgbClr val="2D2D2D"/>
                </a:solidFill>
                <a:latin typeface="Tahoma"/>
                <a:cs typeface="Tahoma"/>
              </a:rPr>
              <a:t>and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75" dirty="0">
                <a:solidFill>
                  <a:srgbClr val="2D2D2D"/>
                </a:solidFill>
                <a:latin typeface="Tahoma"/>
                <a:cs typeface="Tahoma"/>
              </a:rPr>
              <a:t>multiple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80" dirty="0">
                <a:solidFill>
                  <a:srgbClr val="2D2D2D"/>
                </a:solidFill>
                <a:latin typeface="Tahoma"/>
                <a:cs typeface="Tahoma"/>
              </a:rPr>
              <a:t>KYC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85" dirty="0">
                <a:solidFill>
                  <a:srgbClr val="2D2D2D"/>
                </a:solidFill>
                <a:latin typeface="Tahoma"/>
                <a:cs typeface="Tahoma"/>
              </a:rPr>
              <a:t>stacks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04" dirty="0">
                <a:solidFill>
                  <a:srgbClr val="2D2D2D"/>
                </a:solidFill>
                <a:latin typeface="Tahoma"/>
                <a:cs typeface="Tahoma"/>
              </a:rPr>
              <a:t>like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5" dirty="0">
                <a:solidFill>
                  <a:srgbClr val="2D2D2D"/>
                </a:solidFill>
                <a:latin typeface="Tahoma"/>
                <a:cs typeface="Tahoma"/>
              </a:rPr>
              <a:t>GST,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15" dirty="0">
                <a:solidFill>
                  <a:srgbClr val="2D2D2D"/>
                </a:solidFill>
                <a:latin typeface="Tahoma"/>
                <a:cs typeface="Tahoma"/>
              </a:rPr>
              <a:t>PAN,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solidFill>
                  <a:srgbClr val="2D2D2D"/>
                </a:solidFill>
                <a:latin typeface="Tahoma"/>
                <a:cs typeface="Tahoma"/>
              </a:rPr>
              <a:t>etc.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3000" spc="190" dirty="0">
                <a:solidFill>
                  <a:srgbClr val="2D2D2D"/>
                </a:solidFill>
                <a:latin typeface="Tahoma"/>
                <a:cs typeface="Tahoma"/>
              </a:rPr>
              <a:t>Zoozle’s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10" dirty="0">
                <a:solidFill>
                  <a:srgbClr val="2D2D2D"/>
                </a:solidFill>
                <a:latin typeface="Tahoma"/>
                <a:cs typeface="Tahoma"/>
              </a:rPr>
              <a:t>go-to-market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9" dirty="0">
                <a:solidFill>
                  <a:srgbClr val="2D2D2D"/>
                </a:solidFill>
                <a:latin typeface="Tahoma"/>
                <a:cs typeface="Tahoma"/>
              </a:rPr>
              <a:t>timelines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were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54" dirty="0">
                <a:solidFill>
                  <a:srgbClr val="2D2D2D"/>
                </a:solidFill>
                <a:latin typeface="Tahoma"/>
                <a:cs typeface="Tahoma"/>
              </a:rPr>
              <a:t>reduced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35" dirty="0">
                <a:solidFill>
                  <a:srgbClr val="2D2D2D"/>
                </a:solidFill>
                <a:latin typeface="Tahoma"/>
                <a:cs typeface="Tahoma"/>
              </a:rPr>
              <a:t>by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60" dirty="0">
                <a:solidFill>
                  <a:srgbClr val="2D2D2D"/>
                </a:solidFill>
                <a:latin typeface="Tahoma"/>
                <a:cs typeface="Tahoma"/>
              </a:rPr>
              <a:t>50%.</a:t>
            </a:r>
            <a:endParaRPr sz="3000">
              <a:latin typeface="Tahoma"/>
              <a:cs typeface="Tahoma"/>
            </a:endParaRPr>
          </a:p>
          <a:p>
            <a:pPr marL="12700" marR="1433195">
              <a:lnSpc>
                <a:spcPct val="147900"/>
              </a:lnSpc>
            </a:pPr>
            <a:r>
              <a:rPr sz="3000" spc="150" dirty="0">
                <a:solidFill>
                  <a:srgbClr val="2D2D2D"/>
                </a:solidFill>
                <a:latin typeface="Tahoma"/>
                <a:cs typeface="Tahoma"/>
              </a:rPr>
              <a:t>Instant </a:t>
            </a:r>
            <a:r>
              <a:rPr sz="3000" spc="220" dirty="0">
                <a:solidFill>
                  <a:srgbClr val="2D2D2D"/>
                </a:solidFill>
                <a:latin typeface="Tahoma"/>
                <a:cs typeface="Tahoma"/>
              </a:rPr>
              <a:t>settlements </a:t>
            </a: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were </a:t>
            </a:r>
            <a:r>
              <a:rPr sz="3000" spc="335" dirty="0">
                <a:solidFill>
                  <a:srgbClr val="2D2D2D"/>
                </a:solidFill>
                <a:latin typeface="Tahoma"/>
                <a:cs typeface="Tahoma"/>
              </a:rPr>
              <a:t>made </a:t>
            </a:r>
            <a:r>
              <a:rPr sz="3000" spc="204" dirty="0">
                <a:solidFill>
                  <a:srgbClr val="2D2D2D"/>
                </a:solidFill>
                <a:latin typeface="Tahoma"/>
                <a:cs typeface="Tahoma"/>
              </a:rPr>
              <a:t>possible </a:t>
            </a:r>
            <a:r>
              <a:rPr sz="3000" spc="195" dirty="0">
                <a:solidFill>
                  <a:srgbClr val="2D2D2D"/>
                </a:solidFill>
                <a:latin typeface="Tahoma"/>
                <a:cs typeface="Tahoma"/>
              </a:rPr>
              <a:t>at </a:t>
            </a:r>
            <a:r>
              <a:rPr sz="3000" spc="190" dirty="0">
                <a:solidFill>
                  <a:srgbClr val="2D2D2D"/>
                </a:solidFill>
                <a:latin typeface="Tahoma"/>
                <a:cs typeface="Tahoma"/>
              </a:rPr>
              <a:t>half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the </a:t>
            </a:r>
            <a:r>
              <a:rPr sz="3000" spc="175" dirty="0">
                <a:solidFill>
                  <a:srgbClr val="2D2D2D"/>
                </a:solidFill>
                <a:latin typeface="Tahoma"/>
                <a:cs typeface="Tahoma"/>
              </a:rPr>
              <a:t>costs 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for </a:t>
            </a:r>
            <a:r>
              <a:rPr sz="3000" spc="90" dirty="0">
                <a:solidFill>
                  <a:srgbClr val="2D2D2D"/>
                </a:solidFill>
                <a:latin typeface="Tahoma"/>
                <a:cs typeface="Tahoma"/>
              </a:rPr>
              <a:t>sellers. </a:t>
            </a:r>
            <a:r>
              <a:rPr sz="3000" spc="9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Real-time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90" dirty="0">
                <a:solidFill>
                  <a:srgbClr val="2D2D2D"/>
                </a:solidFill>
                <a:latin typeface="Tahoma"/>
                <a:cs typeface="Tahoma"/>
              </a:rPr>
              <a:t>and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75" dirty="0">
                <a:solidFill>
                  <a:srgbClr val="2D2D2D"/>
                </a:solidFill>
                <a:latin typeface="Tahoma"/>
                <a:cs typeface="Tahoma"/>
              </a:rPr>
              <a:t>automated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80" dirty="0">
                <a:solidFill>
                  <a:srgbClr val="2D2D2D"/>
                </a:solidFill>
                <a:latin typeface="Tahoma"/>
                <a:cs typeface="Tahoma"/>
              </a:rPr>
              <a:t>payment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15" dirty="0">
                <a:solidFill>
                  <a:srgbClr val="2D2D2D"/>
                </a:solidFill>
                <a:latin typeface="Tahoma"/>
                <a:cs typeface="Tahoma"/>
              </a:rPr>
              <a:t>reconciliation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50" dirty="0">
                <a:solidFill>
                  <a:srgbClr val="2D2D2D"/>
                </a:solidFill>
                <a:latin typeface="Tahoma"/>
                <a:cs typeface="Tahoma"/>
              </a:rPr>
              <a:t>removed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additional </a:t>
            </a:r>
            <a:r>
              <a:rPr sz="3000" spc="-919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35" dirty="0">
                <a:solidFill>
                  <a:srgbClr val="2D2D2D"/>
                </a:solidFill>
                <a:latin typeface="Tahoma"/>
                <a:cs typeface="Tahoma"/>
              </a:rPr>
              <a:t>headaches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50" dirty="0">
                <a:solidFill>
                  <a:srgbClr val="2D2D2D"/>
                </a:solidFill>
                <a:latin typeface="Tahoma"/>
                <a:cs typeface="Tahoma"/>
              </a:rPr>
              <a:t>from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the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85" dirty="0">
                <a:solidFill>
                  <a:srgbClr val="2D2D2D"/>
                </a:solidFill>
                <a:latin typeface="Tahoma"/>
                <a:cs typeface="Tahoma"/>
              </a:rPr>
              <a:t>equation.</a:t>
            </a:r>
            <a:endParaRPr sz="3000">
              <a:latin typeface="Tahoma"/>
              <a:cs typeface="Tahoma"/>
            </a:endParaRPr>
          </a:p>
          <a:p>
            <a:pPr marL="12700" marR="1501775">
              <a:lnSpc>
                <a:spcPct val="147900"/>
              </a:lnSpc>
            </a:pPr>
            <a:r>
              <a:rPr sz="3000" spc="280" dirty="0">
                <a:solidFill>
                  <a:srgbClr val="2D2D2D"/>
                </a:solidFill>
                <a:latin typeface="Tahoma"/>
                <a:cs typeface="Tahoma"/>
              </a:rPr>
              <a:t>Anytime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0" dirty="0">
                <a:solidFill>
                  <a:srgbClr val="2D2D2D"/>
                </a:solidFill>
                <a:latin typeface="Tahoma"/>
                <a:cs typeface="Tahoma"/>
              </a:rPr>
              <a:t>cash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60" dirty="0">
                <a:solidFill>
                  <a:srgbClr val="2D2D2D"/>
                </a:solidFill>
                <a:latin typeface="Tahoma"/>
                <a:cs typeface="Tahoma"/>
              </a:rPr>
              <a:t>withdrawal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50" dirty="0">
                <a:solidFill>
                  <a:srgbClr val="2D2D2D"/>
                </a:solidFill>
                <a:latin typeface="Tahoma"/>
                <a:cs typeface="Tahoma"/>
              </a:rPr>
              <a:t>from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the</a:t>
            </a:r>
            <a:r>
              <a:rPr sz="30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70" dirty="0">
                <a:solidFill>
                  <a:srgbClr val="2D2D2D"/>
                </a:solidFill>
                <a:latin typeface="Tahoma"/>
                <a:cs typeface="Tahoma"/>
              </a:rPr>
              <a:t>virtual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60" dirty="0">
                <a:solidFill>
                  <a:srgbClr val="2D2D2D"/>
                </a:solidFill>
                <a:latin typeface="Tahoma"/>
                <a:cs typeface="Tahoma"/>
              </a:rPr>
              <a:t>account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the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20" dirty="0">
                <a:solidFill>
                  <a:srgbClr val="2D2D2D"/>
                </a:solidFill>
                <a:latin typeface="Tahoma"/>
                <a:cs typeface="Tahoma"/>
              </a:rPr>
              <a:t>seller’s</a:t>
            </a:r>
            <a:r>
              <a:rPr sz="30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85" dirty="0">
                <a:solidFill>
                  <a:srgbClr val="2D2D2D"/>
                </a:solidFill>
                <a:latin typeface="Tahoma"/>
                <a:cs typeface="Tahoma"/>
              </a:rPr>
              <a:t>bank </a:t>
            </a:r>
            <a:r>
              <a:rPr sz="3000" spc="-92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60" dirty="0">
                <a:solidFill>
                  <a:srgbClr val="2D2D2D"/>
                </a:solidFill>
                <a:latin typeface="Tahoma"/>
                <a:cs typeface="Tahoma"/>
              </a:rPr>
              <a:t>account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70" dirty="0">
                <a:solidFill>
                  <a:srgbClr val="2D2D2D"/>
                </a:solidFill>
                <a:latin typeface="Tahoma"/>
                <a:cs typeface="Tahoma"/>
              </a:rPr>
              <a:t>gave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the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sellers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15" dirty="0">
                <a:solidFill>
                  <a:srgbClr val="2D2D2D"/>
                </a:solidFill>
                <a:latin typeface="Tahoma"/>
                <a:cs typeface="Tahoma"/>
              </a:rPr>
              <a:t>absolute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control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45" dirty="0">
                <a:solidFill>
                  <a:srgbClr val="2D2D2D"/>
                </a:solidFill>
                <a:latin typeface="Tahoma"/>
                <a:cs typeface="Tahoma"/>
              </a:rPr>
              <a:t>over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95" dirty="0">
                <a:solidFill>
                  <a:srgbClr val="2D2D2D"/>
                </a:solidFill>
                <a:latin typeface="Tahoma"/>
                <a:cs typeface="Tahoma"/>
              </a:rPr>
              <a:t>their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funds.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815" y="4403418"/>
            <a:ext cx="123825" cy="123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815" y="5079693"/>
            <a:ext cx="123825" cy="1238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815" y="5755968"/>
            <a:ext cx="123825" cy="123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8815" y="7108518"/>
            <a:ext cx="123825" cy="123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93804" y="40"/>
            <a:ext cx="7102697" cy="84796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4291012"/>
            <a:ext cx="733425" cy="733425"/>
          </a:xfrm>
          <a:custGeom>
            <a:avLst/>
            <a:gdLst/>
            <a:ahLst/>
            <a:cxnLst/>
            <a:rect l="l" t="t" r="r" b="b"/>
            <a:pathLst>
              <a:path w="733425" h="733425">
                <a:moveTo>
                  <a:pt x="415866" y="733417"/>
                </a:moveTo>
                <a:lnTo>
                  <a:pt x="320685" y="733417"/>
                </a:lnTo>
                <a:lnTo>
                  <a:pt x="277596" y="725300"/>
                </a:lnTo>
                <a:lnTo>
                  <a:pt x="235170" y="711758"/>
                </a:lnTo>
                <a:lnTo>
                  <a:pt x="195147" y="693396"/>
                </a:lnTo>
                <a:lnTo>
                  <a:pt x="157872" y="670562"/>
                </a:lnTo>
                <a:lnTo>
                  <a:pt x="123689" y="643599"/>
                </a:lnTo>
                <a:lnTo>
                  <a:pt x="92944" y="612853"/>
                </a:lnTo>
                <a:lnTo>
                  <a:pt x="65983" y="578670"/>
                </a:lnTo>
                <a:lnTo>
                  <a:pt x="43149" y="541395"/>
                </a:lnTo>
                <a:lnTo>
                  <a:pt x="24789" y="501372"/>
                </a:lnTo>
                <a:lnTo>
                  <a:pt x="11247" y="458947"/>
                </a:lnTo>
                <a:lnTo>
                  <a:pt x="2869" y="414466"/>
                </a:lnTo>
                <a:lnTo>
                  <a:pt x="0" y="368274"/>
                </a:lnTo>
                <a:lnTo>
                  <a:pt x="2869" y="322079"/>
                </a:lnTo>
                <a:lnTo>
                  <a:pt x="11247" y="277596"/>
                </a:lnTo>
                <a:lnTo>
                  <a:pt x="24789" y="235170"/>
                </a:lnTo>
                <a:lnTo>
                  <a:pt x="43149" y="195147"/>
                </a:lnTo>
                <a:lnTo>
                  <a:pt x="65983" y="157872"/>
                </a:lnTo>
                <a:lnTo>
                  <a:pt x="92944" y="123689"/>
                </a:lnTo>
                <a:lnTo>
                  <a:pt x="123689" y="92944"/>
                </a:lnTo>
                <a:lnTo>
                  <a:pt x="157872" y="65983"/>
                </a:lnTo>
                <a:lnTo>
                  <a:pt x="195147" y="43149"/>
                </a:lnTo>
                <a:lnTo>
                  <a:pt x="235170" y="24789"/>
                </a:lnTo>
                <a:lnTo>
                  <a:pt x="277596" y="11247"/>
                </a:lnTo>
                <a:lnTo>
                  <a:pt x="322079" y="2869"/>
                </a:lnTo>
                <a:lnTo>
                  <a:pt x="368274" y="0"/>
                </a:lnTo>
                <a:lnTo>
                  <a:pt x="414472" y="2869"/>
                </a:lnTo>
                <a:lnTo>
                  <a:pt x="458957" y="11247"/>
                </a:lnTo>
                <a:lnTo>
                  <a:pt x="501384" y="24789"/>
                </a:lnTo>
                <a:lnTo>
                  <a:pt x="541408" y="43149"/>
                </a:lnTo>
                <a:lnTo>
                  <a:pt x="578683" y="65983"/>
                </a:lnTo>
                <a:lnTo>
                  <a:pt x="612865" y="92944"/>
                </a:lnTo>
                <a:lnTo>
                  <a:pt x="624591" y="104671"/>
                </a:lnTo>
                <a:lnTo>
                  <a:pt x="470758" y="104671"/>
                </a:lnTo>
                <a:lnTo>
                  <a:pt x="442807" y="108023"/>
                </a:lnTo>
                <a:lnTo>
                  <a:pt x="376054" y="126230"/>
                </a:lnTo>
                <a:lnTo>
                  <a:pt x="317109" y="148409"/>
                </a:lnTo>
                <a:lnTo>
                  <a:pt x="273724" y="195277"/>
                </a:lnTo>
                <a:lnTo>
                  <a:pt x="267021" y="226010"/>
                </a:lnTo>
                <a:lnTo>
                  <a:pt x="267130" y="233119"/>
                </a:lnTo>
                <a:lnTo>
                  <a:pt x="267639" y="241787"/>
                </a:lnTo>
                <a:lnTo>
                  <a:pt x="381839" y="241787"/>
                </a:lnTo>
                <a:lnTo>
                  <a:pt x="369237" y="282300"/>
                </a:lnTo>
                <a:lnTo>
                  <a:pt x="354675" y="334409"/>
                </a:lnTo>
                <a:lnTo>
                  <a:pt x="341752" y="386613"/>
                </a:lnTo>
                <a:lnTo>
                  <a:pt x="331373" y="436080"/>
                </a:lnTo>
                <a:lnTo>
                  <a:pt x="324443" y="479977"/>
                </a:lnTo>
                <a:lnTo>
                  <a:pt x="321805" y="525969"/>
                </a:lnTo>
                <a:lnTo>
                  <a:pt x="267979" y="534723"/>
                </a:lnTo>
                <a:lnTo>
                  <a:pt x="226292" y="553297"/>
                </a:lnTo>
                <a:lnTo>
                  <a:pt x="199343" y="576956"/>
                </a:lnTo>
                <a:lnTo>
                  <a:pt x="189727" y="600965"/>
                </a:lnTo>
                <a:lnTo>
                  <a:pt x="189767" y="604960"/>
                </a:lnTo>
                <a:lnTo>
                  <a:pt x="192298" y="607513"/>
                </a:lnTo>
                <a:lnTo>
                  <a:pt x="196260" y="607564"/>
                </a:lnTo>
                <a:lnTo>
                  <a:pt x="647781" y="607564"/>
                </a:lnTo>
                <a:lnTo>
                  <a:pt x="643609" y="612853"/>
                </a:lnTo>
                <a:lnTo>
                  <a:pt x="612865" y="643599"/>
                </a:lnTo>
                <a:lnTo>
                  <a:pt x="578683" y="670562"/>
                </a:lnTo>
                <a:lnTo>
                  <a:pt x="541408" y="693396"/>
                </a:lnTo>
                <a:lnTo>
                  <a:pt x="501384" y="711758"/>
                </a:lnTo>
                <a:lnTo>
                  <a:pt x="458957" y="725300"/>
                </a:lnTo>
                <a:lnTo>
                  <a:pt x="415866" y="733417"/>
                </a:lnTo>
                <a:close/>
              </a:path>
              <a:path w="733425" h="733425">
                <a:moveTo>
                  <a:pt x="656866" y="596045"/>
                </a:moveTo>
                <a:lnTo>
                  <a:pt x="484266" y="596045"/>
                </a:lnTo>
                <a:lnTo>
                  <a:pt x="494588" y="594673"/>
                </a:lnTo>
                <a:lnTo>
                  <a:pt x="502321" y="590349"/>
                </a:lnTo>
                <a:lnTo>
                  <a:pt x="508098" y="582824"/>
                </a:lnTo>
                <a:lnTo>
                  <a:pt x="512549" y="571849"/>
                </a:lnTo>
                <a:lnTo>
                  <a:pt x="515588" y="563265"/>
                </a:lnTo>
                <a:lnTo>
                  <a:pt x="519074" y="554189"/>
                </a:lnTo>
                <a:lnTo>
                  <a:pt x="521951" y="546090"/>
                </a:lnTo>
                <a:lnTo>
                  <a:pt x="523163" y="540435"/>
                </a:lnTo>
                <a:lnTo>
                  <a:pt x="516516" y="530404"/>
                </a:lnTo>
                <a:lnTo>
                  <a:pt x="496876" y="526799"/>
                </a:lnTo>
                <a:lnTo>
                  <a:pt x="420878" y="526293"/>
                </a:lnTo>
                <a:lnTo>
                  <a:pt x="427081" y="470261"/>
                </a:lnTo>
                <a:lnTo>
                  <a:pt x="436630" y="412642"/>
                </a:lnTo>
                <a:lnTo>
                  <a:pt x="448241" y="355339"/>
                </a:lnTo>
                <a:lnTo>
                  <a:pt x="460631" y="300255"/>
                </a:lnTo>
                <a:lnTo>
                  <a:pt x="472516" y="249290"/>
                </a:lnTo>
                <a:lnTo>
                  <a:pt x="482611" y="204347"/>
                </a:lnTo>
                <a:lnTo>
                  <a:pt x="489635" y="167328"/>
                </a:lnTo>
                <a:lnTo>
                  <a:pt x="492302" y="140135"/>
                </a:lnTo>
                <a:lnTo>
                  <a:pt x="489804" y="127127"/>
                </a:lnTo>
                <a:lnTo>
                  <a:pt x="483781" y="115766"/>
                </a:lnTo>
                <a:lnTo>
                  <a:pt x="476631" y="107723"/>
                </a:lnTo>
                <a:lnTo>
                  <a:pt x="470758" y="104671"/>
                </a:lnTo>
                <a:lnTo>
                  <a:pt x="624591" y="104671"/>
                </a:lnTo>
                <a:lnTo>
                  <a:pt x="670570" y="157872"/>
                </a:lnTo>
                <a:lnTo>
                  <a:pt x="693402" y="195147"/>
                </a:lnTo>
                <a:lnTo>
                  <a:pt x="711761" y="235170"/>
                </a:lnTo>
                <a:lnTo>
                  <a:pt x="725302" y="277596"/>
                </a:lnTo>
                <a:lnTo>
                  <a:pt x="733424" y="320725"/>
                </a:lnTo>
                <a:lnTo>
                  <a:pt x="733424" y="415821"/>
                </a:lnTo>
                <a:lnTo>
                  <a:pt x="725302" y="458947"/>
                </a:lnTo>
                <a:lnTo>
                  <a:pt x="711761" y="501372"/>
                </a:lnTo>
                <a:lnTo>
                  <a:pt x="693402" y="541395"/>
                </a:lnTo>
                <a:lnTo>
                  <a:pt x="670570" y="578670"/>
                </a:lnTo>
                <a:lnTo>
                  <a:pt x="656866" y="596045"/>
                </a:lnTo>
                <a:close/>
              </a:path>
              <a:path w="733425" h="733425">
                <a:moveTo>
                  <a:pt x="381839" y="241787"/>
                </a:moveTo>
                <a:lnTo>
                  <a:pt x="272906" y="241787"/>
                </a:lnTo>
                <a:lnTo>
                  <a:pt x="290215" y="236592"/>
                </a:lnTo>
                <a:lnTo>
                  <a:pt x="312886" y="224037"/>
                </a:lnTo>
                <a:lnTo>
                  <a:pt x="341345" y="208798"/>
                </a:lnTo>
                <a:lnTo>
                  <a:pt x="376023" y="195553"/>
                </a:lnTo>
                <a:lnTo>
                  <a:pt x="399666" y="189698"/>
                </a:lnTo>
                <a:lnTo>
                  <a:pt x="384536" y="233119"/>
                </a:lnTo>
                <a:lnTo>
                  <a:pt x="381839" y="241787"/>
                </a:lnTo>
                <a:close/>
              </a:path>
              <a:path w="733425" h="733425">
                <a:moveTo>
                  <a:pt x="647781" y="607564"/>
                </a:moveTo>
                <a:lnTo>
                  <a:pt x="196260" y="607564"/>
                </a:lnTo>
                <a:lnTo>
                  <a:pt x="222792" y="604960"/>
                </a:lnTo>
                <a:lnTo>
                  <a:pt x="256476" y="599191"/>
                </a:lnTo>
                <a:lnTo>
                  <a:pt x="297788" y="593453"/>
                </a:lnTo>
                <a:lnTo>
                  <a:pt x="347201" y="590940"/>
                </a:lnTo>
                <a:lnTo>
                  <a:pt x="375439" y="591773"/>
                </a:lnTo>
                <a:lnTo>
                  <a:pt x="484266" y="596045"/>
                </a:lnTo>
                <a:lnTo>
                  <a:pt x="656866" y="596045"/>
                </a:lnTo>
                <a:lnTo>
                  <a:pt x="647781" y="607564"/>
                </a:lnTo>
                <a:close/>
              </a:path>
            </a:pathLst>
          </a:custGeom>
          <a:solidFill>
            <a:srgbClr val="019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92718" y="3365817"/>
            <a:ext cx="733425" cy="733425"/>
          </a:xfrm>
          <a:custGeom>
            <a:avLst/>
            <a:gdLst/>
            <a:ahLst/>
            <a:cxnLst/>
            <a:rect l="l" t="t" r="r" b="b"/>
            <a:pathLst>
              <a:path w="733425" h="733425">
                <a:moveTo>
                  <a:pt x="276301" y="513905"/>
                </a:moveTo>
                <a:lnTo>
                  <a:pt x="266725" y="509587"/>
                </a:lnTo>
                <a:lnTo>
                  <a:pt x="257543" y="506196"/>
                </a:lnTo>
                <a:lnTo>
                  <a:pt x="248704" y="503999"/>
                </a:lnTo>
                <a:lnTo>
                  <a:pt x="240157" y="503186"/>
                </a:lnTo>
                <a:lnTo>
                  <a:pt x="231635" y="504329"/>
                </a:lnTo>
                <a:lnTo>
                  <a:pt x="224472" y="507809"/>
                </a:lnTo>
                <a:lnTo>
                  <a:pt x="219506" y="513638"/>
                </a:lnTo>
                <a:lnTo>
                  <a:pt x="217639" y="521804"/>
                </a:lnTo>
                <a:lnTo>
                  <a:pt x="219519" y="529805"/>
                </a:lnTo>
                <a:lnTo>
                  <a:pt x="224459" y="535254"/>
                </a:lnTo>
                <a:lnTo>
                  <a:pt x="231267" y="538365"/>
                </a:lnTo>
                <a:lnTo>
                  <a:pt x="238785" y="539381"/>
                </a:lnTo>
                <a:lnTo>
                  <a:pt x="247103" y="537616"/>
                </a:lnTo>
                <a:lnTo>
                  <a:pt x="256120" y="532511"/>
                </a:lnTo>
                <a:lnTo>
                  <a:pt x="265849" y="524471"/>
                </a:lnTo>
                <a:lnTo>
                  <a:pt x="276301" y="513905"/>
                </a:lnTo>
                <a:close/>
              </a:path>
              <a:path w="733425" h="733425">
                <a:moveTo>
                  <a:pt x="733425" y="320725"/>
                </a:moveTo>
                <a:lnTo>
                  <a:pt x="725297" y="277596"/>
                </a:lnTo>
                <a:lnTo>
                  <a:pt x="711758" y="235178"/>
                </a:lnTo>
                <a:lnTo>
                  <a:pt x="693407" y="195148"/>
                </a:lnTo>
                <a:lnTo>
                  <a:pt x="670572" y="157873"/>
                </a:lnTo>
                <a:lnTo>
                  <a:pt x="643610" y="123698"/>
                </a:lnTo>
                <a:lnTo>
                  <a:pt x="612863" y="92951"/>
                </a:lnTo>
                <a:lnTo>
                  <a:pt x="578688" y="65989"/>
                </a:lnTo>
                <a:lnTo>
                  <a:pt x="568477" y="59740"/>
                </a:lnTo>
                <a:lnTo>
                  <a:pt x="568477" y="479844"/>
                </a:lnTo>
                <a:lnTo>
                  <a:pt x="558076" y="516597"/>
                </a:lnTo>
                <a:lnTo>
                  <a:pt x="529018" y="548716"/>
                </a:lnTo>
                <a:lnTo>
                  <a:pt x="484212" y="571411"/>
                </a:lnTo>
                <a:lnTo>
                  <a:pt x="426516" y="579894"/>
                </a:lnTo>
                <a:lnTo>
                  <a:pt x="400888" y="577126"/>
                </a:lnTo>
                <a:lnTo>
                  <a:pt x="376440" y="569849"/>
                </a:lnTo>
                <a:lnTo>
                  <a:pt x="353199" y="559409"/>
                </a:lnTo>
                <a:lnTo>
                  <a:pt x="331139" y="547154"/>
                </a:lnTo>
                <a:lnTo>
                  <a:pt x="312254" y="563791"/>
                </a:lnTo>
                <a:lnTo>
                  <a:pt x="289394" y="576732"/>
                </a:lnTo>
                <a:lnTo>
                  <a:pt x="262572" y="585114"/>
                </a:lnTo>
                <a:lnTo>
                  <a:pt x="231775" y="588048"/>
                </a:lnTo>
                <a:lnTo>
                  <a:pt x="198513" y="582803"/>
                </a:lnTo>
                <a:lnTo>
                  <a:pt x="175209" y="568350"/>
                </a:lnTo>
                <a:lnTo>
                  <a:pt x="161531" y="546201"/>
                </a:lnTo>
                <a:lnTo>
                  <a:pt x="157124" y="517880"/>
                </a:lnTo>
                <a:lnTo>
                  <a:pt x="163410" y="489712"/>
                </a:lnTo>
                <a:lnTo>
                  <a:pt x="180733" y="469684"/>
                </a:lnTo>
                <a:lnTo>
                  <a:pt x="207048" y="457771"/>
                </a:lnTo>
                <a:lnTo>
                  <a:pt x="240296" y="453898"/>
                </a:lnTo>
                <a:lnTo>
                  <a:pt x="262458" y="454647"/>
                </a:lnTo>
                <a:lnTo>
                  <a:pt x="282270" y="456679"/>
                </a:lnTo>
                <a:lnTo>
                  <a:pt x="299961" y="459879"/>
                </a:lnTo>
                <a:lnTo>
                  <a:pt x="315785" y="464121"/>
                </a:lnTo>
                <a:lnTo>
                  <a:pt x="324015" y="453898"/>
                </a:lnTo>
                <a:lnTo>
                  <a:pt x="352920" y="409790"/>
                </a:lnTo>
                <a:lnTo>
                  <a:pt x="376783" y="366903"/>
                </a:lnTo>
                <a:lnTo>
                  <a:pt x="397217" y="321348"/>
                </a:lnTo>
                <a:lnTo>
                  <a:pt x="411518" y="274548"/>
                </a:lnTo>
                <a:lnTo>
                  <a:pt x="416979" y="227926"/>
                </a:lnTo>
                <a:lnTo>
                  <a:pt x="416788" y="226733"/>
                </a:lnTo>
                <a:lnTo>
                  <a:pt x="412800" y="202488"/>
                </a:lnTo>
                <a:lnTo>
                  <a:pt x="400824" y="183642"/>
                </a:lnTo>
                <a:lnTo>
                  <a:pt x="382155" y="171907"/>
                </a:lnTo>
                <a:lnTo>
                  <a:pt x="357911" y="167830"/>
                </a:lnTo>
                <a:lnTo>
                  <a:pt x="308584" y="176923"/>
                </a:lnTo>
                <a:lnTo>
                  <a:pt x="280276" y="197218"/>
                </a:lnTo>
                <a:lnTo>
                  <a:pt x="261569" y="217538"/>
                </a:lnTo>
                <a:lnTo>
                  <a:pt x="241071" y="226720"/>
                </a:lnTo>
                <a:lnTo>
                  <a:pt x="236016" y="226707"/>
                </a:lnTo>
                <a:lnTo>
                  <a:pt x="232892" y="221068"/>
                </a:lnTo>
                <a:lnTo>
                  <a:pt x="232930" y="216725"/>
                </a:lnTo>
                <a:lnTo>
                  <a:pt x="242265" y="181533"/>
                </a:lnTo>
                <a:lnTo>
                  <a:pt x="269443" y="146088"/>
                </a:lnTo>
                <a:lnTo>
                  <a:pt x="313563" y="118783"/>
                </a:lnTo>
                <a:lnTo>
                  <a:pt x="373710" y="107962"/>
                </a:lnTo>
                <a:lnTo>
                  <a:pt x="433476" y="115531"/>
                </a:lnTo>
                <a:lnTo>
                  <a:pt x="477926" y="137325"/>
                </a:lnTo>
                <a:lnTo>
                  <a:pt x="505599" y="172643"/>
                </a:lnTo>
                <a:lnTo>
                  <a:pt x="515048" y="220764"/>
                </a:lnTo>
                <a:lnTo>
                  <a:pt x="509549" y="269900"/>
                </a:lnTo>
                <a:lnTo>
                  <a:pt x="494728" y="319570"/>
                </a:lnTo>
                <a:lnTo>
                  <a:pt x="472592" y="368274"/>
                </a:lnTo>
                <a:lnTo>
                  <a:pt x="445198" y="414477"/>
                </a:lnTo>
                <a:lnTo>
                  <a:pt x="414464" y="456819"/>
                </a:lnTo>
                <a:lnTo>
                  <a:pt x="382485" y="493649"/>
                </a:lnTo>
                <a:lnTo>
                  <a:pt x="399262" y="501662"/>
                </a:lnTo>
                <a:lnTo>
                  <a:pt x="416661" y="508279"/>
                </a:lnTo>
                <a:lnTo>
                  <a:pt x="435838" y="512787"/>
                </a:lnTo>
                <a:lnTo>
                  <a:pt x="457885" y="514515"/>
                </a:lnTo>
                <a:lnTo>
                  <a:pt x="479666" y="511911"/>
                </a:lnTo>
                <a:lnTo>
                  <a:pt x="500532" y="504164"/>
                </a:lnTo>
                <a:lnTo>
                  <a:pt x="519772" y="491515"/>
                </a:lnTo>
                <a:lnTo>
                  <a:pt x="536651" y="474179"/>
                </a:lnTo>
                <a:lnTo>
                  <a:pt x="543445" y="466102"/>
                </a:lnTo>
                <a:lnTo>
                  <a:pt x="549579" y="460463"/>
                </a:lnTo>
                <a:lnTo>
                  <a:pt x="554901" y="457174"/>
                </a:lnTo>
                <a:lnTo>
                  <a:pt x="559206" y="456120"/>
                </a:lnTo>
                <a:lnTo>
                  <a:pt x="563308" y="457822"/>
                </a:lnTo>
                <a:lnTo>
                  <a:pt x="566216" y="462622"/>
                </a:lnTo>
                <a:lnTo>
                  <a:pt x="567944" y="470090"/>
                </a:lnTo>
                <a:lnTo>
                  <a:pt x="568477" y="479844"/>
                </a:lnTo>
                <a:lnTo>
                  <a:pt x="568477" y="59740"/>
                </a:lnTo>
                <a:lnTo>
                  <a:pt x="501383" y="24790"/>
                </a:lnTo>
                <a:lnTo>
                  <a:pt x="458952" y="11252"/>
                </a:lnTo>
                <a:lnTo>
                  <a:pt x="414477" y="2870"/>
                </a:lnTo>
                <a:lnTo>
                  <a:pt x="368274" y="0"/>
                </a:lnTo>
                <a:lnTo>
                  <a:pt x="322072" y="2870"/>
                </a:lnTo>
                <a:lnTo>
                  <a:pt x="277596" y="11252"/>
                </a:lnTo>
                <a:lnTo>
                  <a:pt x="235165" y="24790"/>
                </a:lnTo>
                <a:lnTo>
                  <a:pt x="195148" y="43154"/>
                </a:lnTo>
                <a:lnTo>
                  <a:pt x="157873" y="65989"/>
                </a:lnTo>
                <a:lnTo>
                  <a:pt x="123685" y="92951"/>
                </a:lnTo>
                <a:lnTo>
                  <a:pt x="92938" y="123698"/>
                </a:lnTo>
                <a:lnTo>
                  <a:pt x="65976" y="157873"/>
                </a:lnTo>
                <a:lnTo>
                  <a:pt x="43141" y="195148"/>
                </a:lnTo>
                <a:lnTo>
                  <a:pt x="24790" y="235178"/>
                </a:lnTo>
                <a:lnTo>
                  <a:pt x="11252" y="277596"/>
                </a:lnTo>
                <a:lnTo>
                  <a:pt x="2870" y="322084"/>
                </a:lnTo>
                <a:lnTo>
                  <a:pt x="0" y="368287"/>
                </a:lnTo>
                <a:lnTo>
                  <a:pt x="2870" y="414477"/>
                </a:lnTo>
                <a:lnTo>
                  <a:pt x="11252" y="458965"/>
                </a:lnTo>
                <a:lnTo>
                  <a:pt x="24790" y="501383"/>
                </a:lnTo>
                <a:lnTo>
                  <a:pt x="43141" y="541413"/>
                </a:lnTo>
                <a:lnTo>
                  <a:pt x="65976" y="578688"/>
                </a:lnTo>
                <a:lnTo>
                  <a:pt x="92938" y="612863"/>
                </a:lnTo>
                <a:lnTo>
                  <a:pt x="123685" y="643610"/>
                </a:lnTo>
                <a:lnTo>
                  <a:pt x="157873" y="670572"/>
                </a:lnTo>
                <a:lnTo>
                  <a:pt x="195148" y="693407"/>
                </a:lnTo>
                <a:lnTo>
                  <a:pt x="235165" y="711771"/>
                </a:lnTo>
                <a:lnTo>
                  <a:pt x="277596" y="725309"/>
                </a:lnTo>
                <a:lnTo>
                  <a:pt x="320725" y="733425"/>
                </a:lnTo>
                <a:lnTo>
                  <a:pt x="415823" y="733425"/>
                </a:lnTo>
                <a:lnTo>
                  <a:pt x="458952" y="725309"/>
                </a:lnTo>
                <a:lnTo>
                  <a:pt x="501383" y="711771"/>
                </a:lnTo>
                <a:lnTo>
                  <a:pt x="541401" y="693407"/>
                </a:lnTo>
                <a:lnTo>
                  <a:pt x="578688" y="670572"/>
                </a:lnTo>
                <a:lnTo>
                  <a:pt x="612863" y="643610"/>
                </a:lnTo>
                <a:lnTo>
                  <a:pt x="643610" y="612863"/>
                </a:lnTo>
                <a:lnTo>
                  <a:pt x="669620" y="579894"/>
                </a:lnTo>
                <a:lnTo>
                  <a:pt x="670572" y="578688"/>
                </a:lnTo>
                <a:lnTo>
                  <a:pt x="693407" y="541413"/>
                </a:lnTo>
                <a:lnTo>
                  <a:pt x="711758" y="501383"/>
                </a:lnTo>
                <a:lnTo>
                  <a:pt x="725297" y="458965"/>
                </a:lnTo>
                <a:lnTo>
                  <a:pt x="725830" y="456120"/>
                </a:lnTo>
                <a:lnTo>
                  <a:pt x="733425" y="415836"/>
                </a:lnTo>
                <a:lnTo>
                  <a:pt x="733425" y="320725"/>
                </a:lnTo>
                <a:close/>
              </a:path>
            </a:pathLst>
          </a:custGeom>
          <a:solidFill>
            <a:srgbClr val="019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592120"/>
            <a:ext cx="9700895" cy="254000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 marR="5080">
              <a:lnSpc>
                <a:spcPts val="9000"/>
              </a:lnSpc>
              <a:spcBef>
                <a:spcPts val="1900"/>
              </a:spcBef>
            </a:pPr>
            <a:r>
              <a:rPr sz="9000" spc="35" dirty="0">
                <a:solidFill>
                  <a:srgbClr val="0192FF"/>
                </a:solidFill>
              </a:rPr>
              <a:t>POTENTIAL </a:t>
            </a:r>
            <a:r>
              <a:rPr sz="9000" spc="40" dirty="0">
                <a:solidFill>
                  <a:srgbClr val="0192FF"/>
                </a:solidFill>
              </a:rPr>
              <a:t> </a:t>
            </a:r>
            <a:r>
              <a:rPr sz="9000" spc="-1490" dirty="0"/>
              <a:t>I</a:t>
            </a:r>
            <a:r>
              <a:rPr sz="9000" spc="150" dirty="0"/>
              <a:t>M</a:t>
            </a:r>
            <a:r>
              <a:rPr sz="9000" spc="204" dirty="0"/>
              <a:t>P</a:t>
            </a:r>
            <a:r>
              <a:rPr sz="9000" spc="-20" dirty="0"/>
              <a:t>R</a:t>
            </a:r>
            <a:r>
              <a:rPr sz="9000" spc="310" dirty="0"/>
              <a:t>O</a:t>
            </a:r>
            <a:r>
              <a:rPr sz="9000" spc="484" dirty="0"/>
              <a:t>V</a:t>
            </a:r>
            <a:r>
              <a:rPr sz="9000" spc="525" dirty="0"/>
              <a:t>E</a:t>
            </a:r>
            <a:r>
              <a:rPr sz="9000" spc="150" dirty="0"/>
              <a:t>M</a:t>
            </a:r>
            <a:r>
              <a:rPr sz="9000" spc="525" dirty="0"/>
              <a:t>E</a:t>
            </a:r>
            <a:r>
              <a:rPr sz="9000" spc="135" dirty="0"/>
              <a:t>N</a:t>
            </a:r>
            <a:r>
              <a:rPr sz="9000" spc="-15" dirty="0"/>
              <a:t>T</a:t>
            </a:r>
            <a:r>
              <a:rPr sz="9000" spc="95" dirty="0"/>
              <a:t>S</a:t>
            </a:r>
            <a:endParaRPr sz="9000"/>
          </a:p>
        </p:txBody>
      </p:sp>
      <p:sp>
        <p:nvSpPr>
          <p:cNvPr id="5" name="object 5"/>
          <p:cNvSpPr/>
          <p:nvPr/>
        </p:nvSpPr>
        <p:spPr>
          <a:xfrm>
            <a:off x="8892723" y="6756074"/>
            <a:ext cx="733425" cy="733425"/>
          </a:xfrm>
          <a:custGeom>
            <a:avLst/>
            <a:gdLst/>
            <a:ahLst/>
            <a:cxnLst/>
            <a:rect l="l" t="t" r="r" b="b"/>
            <a:pathLst>
              <a:path w="733425" h="733425">
                <a:moveTo>
                  <a:pt x="415828" y="733424"/>
                </a:moveTo>
                <a:lnTo>
                  <a:pt x="320723" y="733424"/>
                </a:lnTo>
                <a:lnTo>
                  <a:pt x="277596" y="725302"/>
                </a:lnTo>
                <a:lnTo>
                  <a:pt x="235170" y="711761"/>
                </a:lnTo>
                <a:lnTo>
                  <a:pt x="195147" y="693402"/>
                </a:lnTo>
                <a:lnTo>
                  <a:pt x="157872" y="670570"/>
                </a:lnTo>
                <a:lnTo>
                  <a:pt x="123689" y="643609"/>
                </a:lnTo>
                <a:lnTo>
                  <a:pt x="92944" y="612865"/>
                </a:lnTo>
                <a:lnTo>
                  <a:pt x="65983" y="578683"/>
                </a:lnTo>
                <a:lnTo>
                  <a:pt x="43149" y="541408"/>
                </a:lnTo>
                <a:lnTo>
                  <a:pt x="24789" y="501384"/>
                </a:lnTo>
                <a:lnTo>
                  <a:pt x="11247" y="458957"/>
                </a:lnTo>
                <a:lnTo>
                  <a:pt x="2869" y="414472"/>
                </a:lnTo>
                <a:lnTo>
                  <a:pt x="0" y="368274"/>
                </a:lnTo>
                <a:lnTo>
                  <a:pt x="2869" y="322079"/>
                </a:lnTo>
                <a:lnTo>
                  <a:pt x="11247" y="277596"/>
                </a:lnTo>
                <a:lnTo>
                  <a:pt x="24789" y="235170"/>
                </a:lnTo>
                <a:lnTo>
                  <a:pt x="43149" y="195147"/>
                </a:lnTo>
                <a:lnTo>
                  <a:pt x="65983" y="157872"/>
                </a:lnTo>
                <a:lnTo>
                  <a:pt x="92944" y="123689"/>
                </a:lnTo>
                <a:lnTo>
                  <a:pt x="123689" y="92944"/>
                </a:lnTo>
                <a:lnTo>
                  <a:pt x="157872" y="65983"/>
                </a:lnTo>
                <a:lnTo>
                  <a:pt x="195147" y="43149"/>
                </a:lnTo>
                <a:lnTo>
                  <a:pt x="235170" y="24789"/>
                </a:lnTo>
                <a:lnTo>
                  <a:pt x="277596" y="11247"/>
                </a:lnTo>
                <a:lnTo>
                  <a:pt x="322079" y="2869"/>
                </a:lnTo>
                <a:lnTo>
                  <a:pt x="368274" y="0"/>
                </a:lnTo>
                <a:lnTo>
                  <a:pt x="414472" y="2869"/>
                </a:lnTo>
                <a:lnTo>
                  <a:pt x="458957" y="11247"/>
                </a:lnTo>
                <a:lnTo>
                  <a:pt x="501384" y="24789"/>
                </a:lnTo>
                <a:lnTo>
                  <a:pt x="541408" y="43149"/>
                </a:lnTo>
                <a:lnTo>
                  <a:pt x="578683" y="65983"/>
                </a:lnTo>
                <a:lnTo>
                  <a:pt x="612865" y="92944"/>
                </a:lnTo>
                <a:lnTo>
                  <a:pt x="627758" y="107838"/>
                </a:lnTo>
                <a:lnTo>
                  <a:pt x="381142" y="107838"/>
                </a:lnTo>
                <a:lnTo>
                  <a:pt x="320985" y="118654"/>
                </a:lnTo>
                <a:lnTo>
                  <a:pt x="276873" y="145960"/>
                </a:lnTo>
                <a:lnTo>
                  <a:pt x="249705" y="181394"/>
                </a:lnTo>
                <a:lnTo>
                  <a:pt x="240380" y="216597"/>
                </a:lnTo>
                <a:lnTo>
                  <a:pt x="240380" y="220942"/>
                </a:lnTo>
                <a:lnTo>
                  <a:pt x="243429" y="226606"/>
                </a:lnTo>
                <a:lnTo>
                  <a:pt x="424258" y="226606"/>
                </a:lnTo>
                <a:lnTo>
                  <a:pt x="424443" y="227792"/>
                </a:lnTo>
                <a:lnTo>
                  <a:pt x="422107" y="251959"/>
                </a:lnTo>
                <a:lnTo>
                  <a:pt x="416094" y="272310"/>
                </a:lnTo>
                <a:lnTo>
                  <a:pt x="407632" y="289260"/>
                </a:lnTo>
                <a:lnTo>
                  <a:pt x="400606" y="299392"/>
                </a:lnTo>
                <a:lnTo>
                  <a:pt x="375536" y="299392"/>
                </a:lnTo>
                <a:lnTo>
                  <a:pt x="355665" y="300300"/>
                </a:lnTo>
                <a:lnTo>
                  <a:pt x="336897" y="304250"/>
                </a:lnTo>
                <a:lnTo>
                  <a:pt x="322913" y="312897"/>
                </a:lnTo>
                <a:lnTo>
                  <a:pt x="317393" y="327896"/>
                </a:lnTo>
                <a:lnTo>
                  <a:pt x="322820" y="343235"/>
                </a:lnTo>
                <a:lnTo>
                  <a:pt x="336811" y="352626"/>
                </a:lnTo>
                <a:lnTo>
                  <a:pt x="355734" y="357350"/>
                </a:lnTo>
                <a:lnTo>
                  <a:pt x="375956" y="358684"/>
                </a:lnTo>
                <a:lnTo>
                  <a:pt x="404184" y="358684"/>
                </a:lnTo>
                <a:lnTo>
                  <a:pt x="412378" y="372751"/>
                </a:lnTo>
                <a:lnTo>
                  <a:pt x="420709" y="393259"/>
                </a:lnTo>
                <a:lnTo>
                  <a:pt x="426554" y="418087"/>
                </a:lnTo>
                <a:lnTo>
                  <a:pt x="428693" y="447527"/>
                </a:lnTo>
                <a:lnTo>
                  <a:pt x="423443" y="474350"/>
                </a:lnTo>
                <a:lnTo>
                  <a:pt x="419695" y="480509"/>
                </a:lnTo>
                <a:lnTo>
                  <a:pt x="208377" y="480509"/>
                </a:lnTo>
                <a:lnTo>
                  <a:pt x="203361" y="484177"/>
                </a:lnTo>
                <a:lnTo>
                  <a:pt x="213972" y="524870"/>
                </a:lnTo>
                <a:lnTo>
                  <a:pt x="243744" y="557100"/>
                </a:lnTo>
                <a:lnTo>
                  <a:pt x="289108" y="581541"/>
                </a:lnTo>
                <a:lnTo>
                  <a:pt x="346524" y="591345"/>
                </a:lnTo>
                <a:lnTo>
                  <a:pt x="660582" y="591345"/>
                </a:lnTo>
                <a:lnTo>
                  <a:pt x="643609" y="612865"/>
                </a:lnTo>
                <a:lnTo>
                  <a:pt x="612865" y="643609"/>
                </a:lnTo>
                <a:lnTo>
                  <a:pt x="578683" y="670570"/>
                </a:lnTo>
                <a:lnTo>
                  <a:pt x="541408" y="693402"/>
                </a:lnTo>
                <a:lnTo>
                  <a:pt x="501384" y="711761"/>
                </a:lnTo>
                <a:lnTo>
                  <a:pt x="458957" y="725302"/>
                </a:lnTo>
                <a:lnTo>
                  <a:pt x="415828" y="733424"/>
                </a:lnTo>
                <a:close/>
              </a:path>
              <a:path w="733425" h="733425">
                <a:moveTo>
                  <a:pt x="660582" y="591345"/>
                </a:moveTo>
                <a:lnTo>
                  <a:pt x="346524" y="591345"/>
                </a:lnTo>
                <a:lnTo>
                  <a:pt x="389731" y="587733"/>
                </a:lnTo>
                <a:lnTo>
                  <a:pt x="432335" y="576563"/>
                </a:lnTo>
                <a:lnTo>
                  <a:pt x="471113" y="557753"/>
                </a:lnTo>
                <a:lnTo>
                  <a:pt x="502846" y="531223"/>
                </a:lnTo>
                <a:lnTo>
                  <a:pt x="524314" y="496892"/>
                </a:lnTo>
                <a:lnTo>
                  <a:pt x="532296" y="454679"/>
                </a:lnTo>
                <a:lnTo>
                  <a:pt x="526490" y="413146"/>
                </a:lnTo>
                <a:lnTo>
                  <a:pt x="510773" y="379017"/>
                </a:lnTo>
                <a:lnTo>
                  <a:pt x="488128" y="351771"/>
                </a:lnTo>
                <a:lnTo>
                  <a:pt x="461536" y="330887"/>
                </a:lnTo>
                <a:lnTo>
                  <a:pt x="486599" y="307831"/>
                </a:lnTo>
                <a:lnTo>
                  <a:pt x="505768" y="280717"/>
                </a:lnTo>
                <a:lnTo>
                  <a:pt x="518039" y="251122"/>
                </a:lnTo>
                <a:lnTo>
                  <a:pt x="522412" y="220625"/>
                </a:lnTo>
                <a:lnTo>
                  <a:pt x="512979" y="172234"/>
                </a:lnTo>
                <a:lnTo>
                  <a:pt x="485319" y="136953"/>
                </a:lnTo>
                <a:lnTo>
                  <a:pt x="440888" y="115312"/>
                </a:lnTo>
                <a:lnTo>
                  <a:pt x="381142" y="107838"/>
                </a:lnTo>
                <a:lnTo>
                  <a:pt x="627758" y="107838"/>
                </a:lnTo>
                <a:lnTo>
                  <a:pt x="670570" y="157872"/>
                </a:lnTo>
                <a:lnTo>
                  <a:pt x="693402" y="195147"/>
                </a:lnTo>
                <a:lnTo>
                  <a:pt x="711761" y="235170"/>
                </a:lnTo>
                <a:lnTo>
                  <a:pt x="725302" y="277596"/>
                </a:lnTo>
                <a:lnTo>
                  <a:pt x="733424" y="320724"/>
                </a:lnTo>
                <a:lnTo>
                  <a:pt x="733424" y="415827"/>
                </a:lnTo>
                <a:lnTo>
                  <a:pt x="725302" y="458957"/>
                </a:lnTo>
                <a:lnTo>
                  <a:pt x="711761" y="501384"/>
                </a:lnTo>
                <a:lnTo>
                  <a:pt x="693402" y="541408"/>
                </a:lnTo>
                <a:lnTo>
                  <a:pt x="670570" y="578683"/>
                </a:lnTo>
                <a:lnTo>
                  <a:pt x="660582" y="591345"/>
                </a:lnTo>
                <a:close/>
              </a:path>
              <a:path w="733425" h="733425">
                <a:moveTo>
                  <a:pt x="424258" y="226606"/>
                </a:moveTo>
                <a:lnTo>
                  <a:pt x="248445" y="226606"/>
                </a:lnTo>
                <a:lnTo>
                  <a:pt x="268984" y="217411"/>
                </a:lnTo>
                <a:lnTo>
                  <a:pt x="287697" y="197093"/>
                </a:lnTo>
                <a:lnTo>
                  <a:pt x="316015" y="176802"/>
                </a:lnTo>
                <a:lnTo>
                  <a:pt x="365365" y="167690"/>
                </a:lnTo>
                <a:lnTo>
                  <a:pt x="390161" y="171773"/>
                </a:lnTo>
                <a:lnTo>
                  <a:pt x="408786" y="183505"/>
                </a:lnTo>
                <a:lnTo>
                  <a:pt x="420470" y="202355"/>
                </a:lnTo>
                <a:lnTo>
                  <a:pt x="424258" y="226606"/>
                </a:lnTo>
                <a:close/>
              </a:path>
              <a:path w="733425" h="733425">
                <a:moveTo>
                  <a:pt x="397950" y="303222"/>
                </a:moveTo>
                <a:lnTo>
                  <a:pt x="388669" y="300696"/>
                </a:lnTo>
                <a:lnTo>
                  <a:pt x="380552" y="299392"/>
                </a:lnTo>
                <a:lnTo>
                  <a:pt x="400606" y="299392"/>
                </a:lnTo>
                <a:lnTo>
                  <a:pt x="397950" y="303222"/>
                </a:lnTo>
                <a:close/>
              </a:path>
              <a:path w="733425" h="733425">
                <a:moveTo>
                  <a:pt x="404184" y="358684"/>
                </a:moveTo>
                <a:lnTo>
                  <a:pt x="375956" y="358684"/>
                </a:lnTo>
                <a:lnTo>
                  <a:pt x="382876" y="358576"/>
                </a:lnTo>
                <a:lnTo>
                  <a:pt x="389617" y="358179"/>
                </a:lnTo>
                <a:lnTo>
                  <a:pt x="396235" y="357432"/>
                </a:lnTo>
                <a:lnTo>
                  <a:pt x="402781" y="356276"/>
                </a:lnTo>
                <a:lnTo>
                  <a:pt x="404184" y="358684"/>
                </a:lnTo>
                <a:close/>
              </a:path>
              <a:path w="733425" h="733425">
                <a:moveTo>
                  <a:pt x="332979" y="531442"/>
                </a:moveTo>
                <a:lnTo>
                  <a:pt x="295905" y="523428"/>
                </a:lnTo>
                <a:lnTo>
                  <a:pt x="266047" y="505954"/>
                </a:lnTo>
                <a:lnTo>
                  <a:pt x="240521" y="488490"/>
                </a:lnTo>
                <a:lnTo>
                  <a:pt x="216449" y="480509"/>
                </a:lnTo>
                <a:lnTo>
                  <a:pt x="419695" y="480509"/>
                </a:lnTo>
                <a:lnTo>
                  <a:pt x="406783" y="501726"/>
                </a:lnTo>
                <a:lnTo>
                  <a:pt x="377149" y="522981"/>
                </a:lnTo>
                <a:lnTo>
                  <a:pt x="332979" y="531442"/>
                </a:lnTo>
                <a:close/>
              </a:path>
            </a:pathLst>
          </a:custGeom>
          <a:solidFill>
            <a:srgbClr val="019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pc="-15" dirty="0"/>
              <a:t>Invoicing</a:t>
            </a: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700" b="0" spc="185" dirty="0">
                <a:latin typeface="Tahoma"/>
                <a:cs typeface="Tahoma"/>
              </a:rPr>
              <a:t>Clients</a:t>
            </a:r>
            <a:r>
              <a:rPr sz="2700" b="0" spc="-160" dirty="0">
                <a:latin typeface="Tahoma"/>
                <a:cs typeface="Tahoma"/>
              </a:rPr>
              <a:t> </a:t>
            </a:r>
            <a:r>
              <a:rPr sz="2700" b="0" spc="240" dirty="0">
                <a:latin typeface="Tahoma"/>
                <a:cs typeface="Tahoma"/>
              </a:rPr>
              <a:t>can</a:t>
            </a:r>
            <a:r>
              <a:rPr sz="2700" b="0" spc="-160" dirty="0">
                <a:latin typeface="Tahoma"/>
                <a:cs typeface="Tahoma"/>
              </a:rPr>
              <a:t> </a:t>
            </a:r>
            <a:r>
              <a:rPr sz="2700" b="0" spc="175" dirty="0">
                <a:latin typeface="Tahoma"/>
                <a:cs typeface="Tahoma"/>
              </a:rPr>
              <a:t>create</a:t>
            </a:r>
            <a:r>
              <a:rPr sz="2700" b="0" spc="-160" dirty="0">
                <a:latin typeface="Tahoma"/>
                <a:cs typeface="Tahoma"/>
              </a:rPr>
              <a:t> </a:t>
            </a:r>
            <a:r>
              <a:rPr sz="2700" b="0" spc="-30" dirty="0">
                <a:latin typeface="Tahoma"/>
                <a:cs typeface="Tahoma"/>
              </a:rPr>
              <a:t>&amp;</a:t>
            </a:r>
            <a:r>
              <a:rPr sz="2700" b="0" spc="-160" dirty="0">
                <a:latin typeface="Tahoma"/>
                <a:cs typeface="Tahoma"/>
              </a:rPr>
              <a:t> </a:t>
            </a:r>
            <a:r>
              <a:rPr sz="2700" b="0" spc="235" dirty="0">
                <a:latin typeface="Tahoma"/>
                <a:cs typeface="Tahoma"/>
              </a:rPr>
              <a:t>customize</a:t>
            </a:r>
            <a:r>
              <a:rPr sz="2700" b="0" spc="-160" dirty="0">
                <a:latin typeface="Tahoma"/>
                <a:cs typeface="Tahoma"/>
              </a:rPr>
              <a:t> </a:t>
            </a:r>
            <a:r>
              <a:rPr sz="2700" b="0" spc="204" dirty="0">
                <a:latin typeface="Tahoma"/>
                <a:cs typeface="Tahoma"/>
              </a:rPr>
              <a:t>white-</a:t>
            </a:r>
            <a:endParaRPr sz="2700">
              <a:latin typeface="Tahoma"/>
              <a:cs typeface="Tahoma"/>
            </a:endParaRPr>
          </a:p>
          <a:p>
            <a:pPr marL="12700" marR="605790">
              <a:lnSpc>
                <a:spcPct val="131900"/>
              </a:lnSpc>
            </a:pPr>
            <a:r>
              <a:rPr sz="2700" b="0" spc="215" dirty="0">
                <a:latin typeface="Tahoma"/>
                <a:cs typeface="Tahoma"/>
              </a:rPr>
              <a:t>labelled</a:t>
            </a:r>
            <a:r>
              <a:rPr sz="2700" b="0" spc="-155" dirty="0">
                <a:latin typeface="Tahoma"/>
                <a:cs typeface="Tahoma"/>
              </a:rPr>
              <a:t> </a:t>
            </a:r>
            <a:r>
              <a:rPr sz="2700" b="0" spc="170" dirty="0">
                <a:latin typeface="Tahoma"/>
                <a:cs typeface="Tahoma"/>
              </a:rPr>
              <a:t>invoices</a:t>
            </a:r>
            <a:r>
              <a:rPr sz="2700" b="0" spc="-155" dirty="0">
                <a:latin typeface="Tahoma"/>
                <a:cs typeface="Tahoma"/>
              </a:rPr>
              <a:t> </a:t>
            </a:r>
            <a:r>
              <a:rPr sz="2700" b="0" spc="200" dirty="0">
                <a:latin typeface="Tahoma"/>
                <a:cs typeface="Tahoma"/>
              </a:rPr>
              <a:t>generated</a:t>
            </a:r>
            <a:r>
              <a:rPr sz="2700" b="0" spc="-155" dirty="0">
                <a:latin typeface="Tahoma"/>
                <a:cs typeface="Tahoma"/>
              </a:rPr>
              <a:t> </a:t>
            </a:r>
            <a:r>
              <a:rPr sz="2700" b="0" spc="215" dirty="0">
                <a:latin typeface="Tahoma"/>
                <a:cs typeface="Tahoma"/>
              </a:rPr>
              <a:t>by</a:t>
            </a:r>
            <a:r>
              <a:rPr sz="2700" b="0" spc="-155" dirty="0">
                <a:latin typeface="Tahoma"/>
                <a:cs typeface="Tahoma"/>
              </a:rPr>
              <a:t> </a:t>
            </a:r>
            <a:r>
              <a:rPr sz="2700" b="0" spc="204" dirty="0">
                <a:latin typeface="Tahoma"/>
                <a:cs typeface="Tahoma"/>
              </a:rPr>
              <a:t>Decentro </a:t>
            </a:r>
            <a:r>
              <a:rPr sz="2700" b="0" spc="-830" dirty="0">
                <a:latin typeface="Tahoma"/>
                <a:cs typeface="Tahoma"/>
              </a:rPr>
              <a:t> </a:t>
            </a:r>
            <a:r>
              <a:rPr sz="2700" b="0" spc="204" dirty="0">
                <a:latin typeface="Tahoma"/>
                <a:cs typeface="Tahoma"/>
              </a:rPr>
              <a:t>to </a:t>
            </a:r>
            <a:r>
              <a:rPr sz="2700" b="0" spc="155" dirty="0">
                <a:latin typeface="Tahoma"/>
                <a:cs typeface="Tahoma"/>
              </a:rPr>
              <a:t>fasten </a:t>
            </a:r>
            <a:r>
              <a:rPr sz="2700" b="0" spc="300" dirty="0">
                <a:latin typeface="Tahoma"/>
                <a:cs typeface="Tahoma"/>
              </a:rPr>
              <a:t>up </a:t>
            </a:r>
            <a:r>
              <a:rPr sz="2700" b="0" spc="220" dirty="0">
                <a:latin typeface="Tahoma"/>
                <a:cs typeface="Tahoma"/>
              </a:rPr>
              <a:t>the </a:t>
            </a:r>
            <a:r>
              <a:rPr sz="2700" b="0" spc="254" dirty="0">
                <a:latin typeface="Tahoma"/>
                <a:cs typeface="Tahoma"/>
              </a:rPr>
              <a:t>whole </a:t>
            </a:r>
            <a:r>
              <a:rPr sz="2700" b="0" spc="240" dirty="0">
                <a:latin typeface="Tahoma"/>
                <a:cs typeface="Tahoma"/>
              </a:rPr>
              <a:t>checkout </a:t>
            </a:r>
            <a:r>
              <a:rPr sz="2700" b="0" spc="245" dirty="0">
                <a:latin typeface="Tahoma"/>
                <a:cs typeface="Tahoma"/>
              </a:rPr>
              <a:t> </a:t>
            </a:r>
            <a:r>
              <a:rPr sz="2700" b="0" spc="120" dirty="0">
                <a:latin typeface="Tahoma"/>
                <a:cs typeface="Tahoma"/>
              </a:rPr>
              <a:t>process.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335"/>
              </a:spcBef>
            </a:pPr>
            <a:r>
              <a:rPr spc="40" dirty="0"/>
              <a:t>Licensing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700" b="0" spc="155" dirty="0">
                <a:latin typeface="Tahoma"/>
                <a:cs typeface="Tahoma"/>
              </a:rPr>
              <a:t>Trusted</a:t>
            </a:r>
            <a:r>
              <a:rPr sz="2700" b="0" spc="-155" dirty="0">
                <a:latin typeface="Tahoma"/>
                <a:cs typeface="Tahoma"/>
              </a:rPr>
              <a:t> </a:t>
            </a:r>
            <a:r>
              <a:rPr sz="2700" b="0" spc="185" dirty="0">
                <a:latin typeface="Tahoma"/>
                <a:cs typeface="Tahoma"/>
              </a:rPr>
              <a:t>clients</a:t>
            </a:r>
            <a:r>
              <a:rPr sz="2700" b="0" spc="-150" dirty="0">
                <a:latin typeface="Tahoma"/>
                <a:cs typeface="Tahoma"/>
              </a:rPr>
              <a:t> </a:t>
            </a:r>
            <a:r>
              <a:rPr sz="2700" b="0" spc="-30" dirty="0">
                <a:latin typeface="Tahoma"/>
                <a:cs typeface="Tahoma"/>
              </a:rPr>
              <a:t>&amp;</a:t>
            </a:r>
            <a:r>
              <a:rPr sz="2700" b="0" spc="-150" dirty="0">
                <a:latin typeface="Tahoma"/>
                <a:cs typeface="Tahoma"/>
              </a:rPr>
              <a:t> </a:t>
            </a:r>
            <a:r>
              <a:rPr sz="2700" b="0" spc="175" dirty="0">
                <a:latin typeface="Tahoma"/>
                <a:cs typeface="Tahoma"/>
              </a:rPr>
              <a:t>partners</a:t>
            </a:r>
            <a:r>
              <a:rPr sz="2700" b="0" spc="-155" dirty="0">
                <a:latin typeface="Tahoma"/>
                <a:cs typeface="Tahoma"/>
              </a:rPr>
              <a:t> </a:t>
            </a:r>
            <a:r>
              <a:rPr sz="2700" b="0" spc="240" dirty="0">
                <a:latin typeface="Tahoma"/>
                <a:cs typeface="Tahoma"/>
              </a:rPr>
              <a:t>can</a:t>
            </a:r>
            <a:r>
              <a:rPr sz="2700" b="0" spc="-150" dirty="0">
                <a:latin typeface="Tahoma"/>
                <a:cs typeface="Tahoma"/>
              </a:rPr>
              <a:t> </a:t>
            </a:r>
            <a:r>
              <a:rPr sz="2700" b="0" spc="254" dirty="0">
                <a:latin typeface="Tahoma"/>
                <a:cs typeface="Tahoma"/>
              </a:rPr>
              <a:t>be</a:t>
            </a:r>
            <a:r>
              <a:rPr sz="2700" b="0" spc="-150" dirty="0">
                <a:latin typeface="Tahoma"/>
                <a:cs typeface="Tahoma"/>
              </a:rPr>
              <a:t> </a:t>
            </a:r>
            <a:r>
              <a:rPr sz="2700" b="0" spc="204" dirty="0">
                <a:latin typeface="Tahoma"/>
                <a:cs typeface="Tahoma"/>
              </a:rPr>
              <a:t>benefitted</a:t>
            </a:r>
            <a:endParaRPr sz="2700">
              <a:latin typeface="Tahoma"/>
              <a:cs typeface="Tahoma"/>
            </a:endParaRPr>
          </a:p>
          <a:p>
            <a:pPr marL="12700" marR="129539">
              <a:lnSpc>
                <a:spcPct val="131900"/>
              </a:lnSpc>
              <a:spcBef>
                <a:spcPts val="5"/>
              </a:spcBef>
            </a:pPr>
            <a:r>
              <a:rPr sz="2700" b="0" spc="229" dirty="0">
                <a:latin typeface="Tahoma"/>
                <a:cs typeface="Tahoma"/>
              </a:rPr>
              <a:t>from</a:t>
            </a:r>
            <a:r>
              <a:rPr sz="2700" b="0" spc="-150" dirty="0">
                <a:latin typeface="Tahoma"/>
                <a:cs typeface="Tahoma"/>
              </a:rPr>
              <a:t> </a:t>
            </a:r>
            <a:r>
              <a:rPr sz="2700" b="0" spc="170" dirty="0">
                <a:latin typeface="Tahoma"/>
                <a:cs typeface="Tahoma"/>
              </a:rPr>
              <a:t>Decentro’s</a:t>
            </a:r>
            <a:r>
              <a:rPr sz="2700" b="0" spc="-145" dirty="0">
                <a:latin typeface="Tahoma"/>
                <a:cs typeface="Tahoma"/>
              </a:rPr>
              <a:t> </a:t>
            </a:r>
            <a:r>
              <a:rPr sz="2700" b="0" spc="130" dirty="0">
                <a:latin typeface="Tahoma"/>
                <a:cs typeface="Tahoma"/>
              </a:rPr>
              <a:t>RBI</a:t>
            </a:r>
            <a:r>
              <a:rPr sz="2700" b="0" spc="-145" dirty="0">
                <a:latin typeface="Tahoma"/>
                <a:cs typeface="Tahoma"/>
              </a:rPr>
              <a:t> </a:t>
            </a:r>
            <a:r>
              <a:rPr sz="2700" b="0" spc="180" dirty="0">
                <a:latin typeface="Tahoma"/>
                <a:cs typeface="Tahoma"/>
              </a:rPr>
              <a:t>license</a:t>
            </a:r>
            <a:r>
              <a:rPr sz="2700" b="0" spc="-145" dirty="0">
                <a:latin typeface="Tahoma"/>
                <a:cs typeface="Tahoma"/>
              </a:rPr>
              <a:t> </a:t>
            </a:r>
            <a:r>
              <a:rPr sz="2700" b="0" spc="265" dirty="0">
                <a:latin typeface="Tahoma"/>
                <a:cs typeface="Tahoma"/>
              </a:rPr>
              <a:t>and</a:t>
            </a:r>
            <a:r>
              <a:rPr sz="2700" b="0" spc="-145" dirty="0">
                <a:latin typeface="Tahoma"/>
                <a:cs typeface="Tahoma"/>
              </a:rPr>
              <a:t> </a:t>
            </a:r>
            <a:r>
              <a:rPr sz="2700" b="0" spc="170" dirty="0">
                <a:latin typeface="Tahoma"/>
                <a:cs typeface="Tahoma"/>
              </a:rPr>
              <a:t>Decentro’s </a:t>
            </a:r>
            <a:r>
              <a:rPr sz="2700" b="0" spc="-830" dirty="0">
                <a:latin typeface="Tahoma"/>
                <a:cs typeface="Tahoma"/>
              </a:rPr>
              <a:t> </a:t>
            </a:r>
            <a:r>
              <a:rPr sz="2700" b="0" spc="180" dirty="0">
                <a:latin typeface="Tahoma"/>
                <a:cs typeface="Tahoma"/>
              </a:rPr>
              <a:t>license </a:t>
            </a:r>
            <a:r>
              <a:rPr sz="2700" b="0" spc="240" dirty="0">
                <a:latin typeface="Tahoma"/>
                <a:cs typeface="Tahoma"/>
              </a:rPr>
              <a:t>can </a:t>
            </a:r>
            <a:r>
              <a:rPr sz="2700" b="0" spc="254" dirty="0">
                <a:latin typeface="Tahoma"/>
                <a:cs typeface="Tahoma"/>
              </a:rPr>
              <a:t>be </a:t>
            </a:r>
            <a:r>
              <a:rPr sz="2700" b="0" spc="204" dirty="0">
                <a:latin typeface="Tahoma"/>
                <a:cs typeface="Tahoma"/>
              </a:rPr>
              <a:t>used to </a:t>
            </a:r>
            <a:r>
              <a:rPr sz="2700" b="0" spc="190" dirty="0">
                <a:latin typeface="Tahoma"/>
                <a:cs typeface="Tahoma"/>
              </a:rPr>
              <a:t>operate </a:t>
            </a:r>
            <a:r>
              <a:rPr sz="2700" b="0" spc="195" dirty="0">
                <a:latin typeface="Tahoma"/>
                <a:cs typeface="Tahoma"/>
              </a:rPr>
              <a:t>instead </a:t>
            </a:r>
            <a:r>
              <a:rPr sz="2700" b="0" spc="140" dirty="0">
                <a:latin typeface="Tahoma"/>
                <a:cs typeface="Tahoma"/>
              </a:rPr>
              <a:t>of </a:t>
            </a:r>
            <a:r>
              <a:rPr sz="2700" b="0" spc="-830" dirty="0">
                <a:latin typeface="Tahoma"/>
                <a:cs typeface="Tahoma"/>
              </a:rPr>
              <a:t> </a:t>
            </a:r>
            <a:r>
              <a:rPr sz="2700" b="0" spc="204" dirty="0">
                <a:latin typeface="Tahoma"/>
                <a:cs typeface="Tahoma"/>
              </a:rPr>
              <a:t>getting </a:t>
            </a:r>
            <a:r>
              <a:rPr sz="2700" b="0" spc="210" dirty="0">
                <a:latin typeface="Tahoma"/>
                <a:cs typeface="Tahoma"/>
              </a:rPr>
              <a:t>into </a:t>
            </a:r>
            <a:r>
              <a:rPr sz="2700" b="0" spc="220" dirty="0">
                <a:latin typeface="Tahoma"/>
                <a:cs typeface="Tahoma"/>
              </a:rPr>
              <a:t>the </a:t>
            </a:r>
            <a:r>
              <a:rPr sz="2700" b="0" spc="155" dirty="0">
                <a:latin typeface="Tahoma"/>
                <a:cs typeface="Tahoma"/>
              </a:rPr>
              <a:t>hassle </a:t>
            </a:r>
            <a:r>
              <a:rPr sz="2700" b="0" spc="140" dirty="0">
                <a:latin typeface="Tahoma"/>
                <a:cs typeface="Tahoma"/>
              </a:rPr>
              <a:t>of </a:t>
            </a:r>
            <a:r>
              <a:rPr sz="2700" b="0" spc="204" dirty="0">
                <a:latin typeface="Tahoma"/>
                <a:cs typeface="Tahoma"/>
              </a:rPr>
              <a:t>getting </a:t>
            </a:r>
            <a:r>
              <a:rPr sz="2700" b="0" spc="220" dirty="0">
                <a:latin typeface="Tahoma"/>
                <a:cs typeface="Tahoma"/>
              </a:rPr>
              <a:t>one </a:t>
            </a:r>
            <a:r>
              <a:rPr sz="2700" b="0" spc="140" dirty="0">
                <a:latin typeface="Tahoma"/>
                <a:cs typeface="Tahoma"/>
              </a:rPr>
              <a:t>of </a:t>
            </a:r>
            <a:r>
              <a:rPr sz="2700" b="0" spc="145" dirty="0">
                <a:latin typeface="Tahoma"/>
                <a:cs typeface="Tahoma"/>
              </a:rPr>
              <a:t> </a:t>
            </a:r>
            <a:r>
              <a:rPr sz="2700" b="0" spc="180" dirty="0">
                <a:latin typeface="Tahoma"/>
                <a:cs typeface="Tahoma"/>
              </a:rPr>
              <a:t>their</a:t>
            </a:r>
            <a:r>
              <a:rPr sz="2700" b="0" spc="-155" dirty="0">
                <a:latin typeface="Tahoma"/>
                <a:cs typeface="Tahoma"/>
              </a:rPr>
              <a:t> </a:t>
            </a:r>
            <a:r>
              <a:rPr sz="2700" b="0" spc="170" dirty="0">
                <a:latin typeface="Tahoma"/>
                <a:cs typeface="Tahoma"/>
              </a:rPr>
              <a:t>own.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9380" y="4180495"/>
            <a:ext cx="6220460" cy="27171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200" b="1" spc="45" dirty="0">
                <a:solidFill>
                  <a:srgbClr val="2D2D2D"/>
                </a:solidFill>
                <a:latin typeface="Tahoma"/>
                <a:cs typeface="Tahoma"/>
              </a:rPr>
              <a:t>Multicurrency</a:t>
            </a:r>
            <a:r>
              <a:rPr sz="3200" b="1" spc="-21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200" b="1" spc="30" dirty="0">
                <a:solidFill>
                  <a:srgbClr val="2D2D2D"/>
                </a:solidFill>
                <a:latin typeface="Tahoma"/>
                <a:cs typeface="Tahoma"/>
              </a:rPr>
              <a:t>Transactions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700" spc="200" dirty="0">
                <a:solidFill>
                  <a:srgbClr val="2D2D2D"/>
                </a:solidFill>
                <a:latin typeface="Tahoma"/>
                <a:cs typeface="Tahoma"/>
              </a:rPr>
              <a:t>Decentro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2D2D2D"/>
                </a:solidFill>
                <a:latin typeface="Tahoma"/>
                <a:cs typeface="Tahoma"/>
              </a:rPr>
              <a:t>is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29" dirty="0">
                <a:solidFill>
                  <a:srgbClr val="2D2D2D"/>
                </a:solidFill>
                <a:latin typeface="Tahoma"/>
                <a:cs typeface="Tahoma"/>
              </a:rPr>
              <a:t>not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10" dirty="0">
                <a:solidFill>
                  <a:srgbClr val="2D2D2D"/>
                </a:solidFill>
                <a:latin typeface="Tahoma"/>
                <a:cs typeface="Tahoma"/>
              </a:rPr>
              <a:t>dealing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54" dirty="0">
                <a:solidFill>
                  <a:srgbClr val="2D2D2D"/>
                </a:solidFill>
                <a:latin typeface="Tahoma"/>
                <a:cs typeface="Tahoma"/>
              </a:rPr>
              <a:t>with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54" dirty="0">
                <a:solidFill>
                  <a:srgbClr val="2D2D2D"/>
                </a:solidFill>
                <a:latin typeface="Tahoma"/>
                <a:cs typeface="Tahoma"/>
              </a:rPr>
              <a:t>money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31900"/>
              </a:lnSpc>
            </a:pPr>
            <a:r>
              <a:rPr sz="2700" spc="195" dirty="0">
                <a:solidFill>
                  <a:srgbClr val="2D2D2D"/>
                </a:solidFill>
                <a:latin typeface="Tahoma"/>
                <a:cs typeface="Tahoma"/>
              </a:rPr>
              <a:t>exchanges </a:t>
            </a:r>
            <a:r>
              <a:rPr sz="2700" spc="240" dirty="0">
                <a:solidFill>
                  <a:srgbClr val="2D2D2D"/>
                </a:solidFill>
                <a:latin typeface="Tahoma"/>
                <a:cs typeface="Tahoma"/>
              </a:rPr>
              <a:t>within </a:t>
            </a:r>
            <a:r>
              <a:rPr sz="2700" spc="245" dirty="0">
                <a:solidFill>
                  <a:srgbClr val="2D2D2D"/>
                </a:solidFill>
                <a:latin typeface="Tahoma"/>
                <a:cs typeface="Tahoma"/>
              </a:rPr>
              <a:t>multiple </a:t>
            </a:r>
            <a:r>
              <a:rPr sz="2700" spc="2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solidFill>
                  <a:srgbClr val="2D2D2D"/>
                </a:solidFill>
                <a:latin typeface="Tahoma"/>
                <a:cs typeface="Tahoma"/>
              </a:rPr>
              <a:t>currencies.</a:t>
            </a:r>
            <a:r>
              <a:rPr sz="27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370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40" dirty="0">
                <a:solidFill>
                  <a:srgbClr val="2D2D2D"/>
                </a:solidFill>
                <a:latin typeface="Tahoma"/>
                <a:cs typeface="Tahoma"/>
              </a:rPr>
              <a:t>product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10" dirty="0">
                <a:solidFill>
                  <a:srgbClr val="2D2D2D"/>
                </a:solidFill>
                <a:latin typeface="Tahoma"/>
                <a:cs typeface="Tahoma"/>
              </a:rPr>
              <a:t>in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70" dirty="0">
                <a:solidFill>
                  <a:srgbClr val="2D2D2D"/>
                </a:solidFill>
                <a:latin typeface="Tahoma"/>
                <a:cs typeface="Tahoma"/>
              </a:rPr>
              <a:t>this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80" dirty="0">
                <a:solidFill>
                  <a:srgbClr val="2D2D2D"/>
                </a:solidFill>
                <a:latin typeface="Tahoma"/>
                <a:cs typeface="Tahoma"/>
              </a:rPr>
              <a:t>domain </a:t>
            </a:r>
            <a:r>
              <a:rPr sz="2700" spc="-83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35" dirty="0">
                <a:solidFill>
                  <a:srgbClr val="2D2D2D"/>
                </a:solidFill>
                <a:latin typeface="Tahoma"/>
                <a:cs typeface="Tahoma"/>
              </a:rPr>
              <a:t>can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80" dirty="0">
                <a:solidFill>
                  <a:srgbClr val="2D2D2D"/>
                </a:solidFill>
                <a:latin typeface="Tahoma"/>
                <a:cs typeface="Tahoma"/>
              </a:rPr>
              <a:t>make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70" dirty="0">
                <a:solidFill>
                  <a:srgbClr val="2D2D2D"/>
                </a:solidFill>
                <a:latin typeface="Tahoma"/>
                <a:cs typeface="Tahoma"/>
              </a:rPr>
              <a:t>it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65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15" dirty="0">
                <a:solidFill>
                  <a:srgbClr val="2D2D2D"/>
                </a:solidFill>
                <a:latin typeface="Tahoma"/>
                <a:cs typeface="Tahoma"/>
              </a:rPr>
              <a:t>global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rgbClr val="2D2D2D"/>
                </a:solidFill>
                <a:latin typeface="Tahoma"/>
                <a:cs typeface="Tahoma"/>
              </a:rPr>
              <a:t>business.</a:t>
            </a:r>
            <a:endParaRPr sz="27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" y="7472488"/>
            <a:ext cx="6148116" cy="28145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221" y="1016061"/>
            <a:ext cx="52546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04" dirty="0">
                <a:solidFill>
                  <a:srgbClr val="0192FF"/>
                </a:solidFill>
              </a:rPr>
              <a:t>THE</a:t>
            </a:r>
            <a:r>
              <a:rPr sz="8000" spc="-570" dirty="0">
                <a:solidFill>
                  <a:srgbClr val="0192FF"/>
                </a:solidFill>
              </a:rPr>
              <a:t> </a:t>
            </a:r>
            <a:r>
              <a:rPr sz="8000" spc="-290" dirty="0"/>
              <a:t>USP!!!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5999" y="3376315"/>
            <a:ext cx="133350" cy="1333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92125">
              <a:lnSpc>
                <a:spcPct val="100000"/>
              </a:lnSpc>
              <a:spcBef>
                <a:spcPts val="710"/>
              </a:spcBef>
            </a:pPr>
            <a:r>
              <a:rPr spc="380" dirty="0"/>
              <a:t>Decentro</a:t>
            </a:r>
            <a:r>
              <a:rPr spc="150" dirty="0"/>
              <a:t> </a:t>
            </a:r>
            <a:r>
              <a:rPr spc="345" dirty="0"/>
              <a:t>leveraged</a:t>
            </a:r>
            <a:r>
              <a:rPr spc="150" dirty="0"/>
              <a:t> </a:t>
            </a:r>
            <a:r>
              <a:rPr spc="365" dirty="0"/>
              <a:t>the</a:t>
            </a:r>
            <a:r>
              <a:rPr spc="150" dirty="0"/>
              <a:t> </a:t>
            </a:r>
            <a:r>
              <a:rPr spc="275" dirty="0"/>
              <a:t>UPI</a:t>
            </a:r>
            <a:r>
              <a:rPr spc="150" dirty="0"/>
              <a:t> </a:t>
            </a:r>
            <a:r>
              <a:rPr spc="405" dirty="0"/>
              <a:t>network</a:t>
            </a:r>
            <a:r>
              <a:rPr spc="150" dirty="0"/>
              <a:t> </a:t>
            </a:r>
            <a:r>
              <a:rPr spc="325" dirty="0"/>
              <a:t>to</a:t>
            </a:r>
            <a:r>
              <a:rPr spc="150" dirty="0"/>
              <a:t> </a:t>
            </a:r>
            <a:r>
              <a:rPr spc="340" dirty="0"/>
              <a:t>facilitate</a:t>
            </a:r>
            <a:r>
              <a:rPr spc="150" dirty="0"/>
              <a:t> </a:t>
            </a:r>
            <a:r>
              <a:rPr spc="305" dirty="0"/>
              <a:t>Payout,</a:t>
            </a:r>
          </a:p>
          <a:p>
            <a:pPr marL="492125" marR="2550160">
              <a:lnSpc>
                <a:spcPct val="116799"/>
              </a:lnSpc>
            </a:pPr>
            <a:r>
              <a:rPr spc="335" dirty="0"/>
              <a:t>Collections,</a:t>
            </a:r>
            <a:r>
              <a:rPr spc="150" dirty="0"/>
              <a:t> </a:t>
            </a:r>
            <a:r>
              <a:rPr spc="345" dirty="0"/>
              <a:t>Mandates,</a:t>
            </a:r>
            <a:r>
              <a:rPr spc="150" dirty="0"/>
              <a:t> </a:t>
            </a:r>
            <a:r>
              <a:rPr spc="355" dirty="0"/>
              <a:t>etc</a:t>
            </a:r>
            <a:r>
              <a:rPr spc="155" dirty="0"/>
              <a:t> </a:t>
            </a:r>
            <a:r>
              <a:rPr spc="360" dirty="0"/>
              <a:t>thereby</a:t>
            </a:r>
            <a:r>
              <a:rPr spc="150" dirty="0"/>
              <a:t> </a:t>
            </a:r>
            <a:r>
              <a:rPr spc="405" dirty="0"/>
              <a:t>eliminating</a:t>
            </a:r>
            <a:r>
              <a:rPr spc="150" dirty="0"/>
              <a:t> </a:t>
            </a:r>
            <a:r>
              <a:rPr spc="335" dirty="0"/>
              <a:t>foreign </a:t>
            </a:r>
            <a:r>
              <a:rPr spc="-935" dirty="0"/>
              <a:t> </a:t>
            </a:r>
            <a:r>
              <a:rPr spc="434" dirty="0"/>
              <a:t>competition</a:t>
            </a:r>
            <a:r>
              <a:rPr spc="140" dirty="0"/>
              <a:t> </a:t>
            </a:r>
            <a:r>
              <a:rPr spc="330" dirty="0"/>
              <a:t>in</a:t>
            </a:r>
            <a:r>
              <a:rPr spc="145" dirty="0"/>
              <a:t> </a:t>
            </a:r>
            <a:r>
              <a:rPr spc="235" dirty="0"/>
              <a:t>India.</a:t>
            </a:r>
          </a:p>
          <a:p>
            <a:pPr marL="492125" marR="5080">
              <a:lnSpc>
                <a:spcPct val="116799"/>
              </a:lnSpc>
            </a:pPr>
            <a:r>
              <a:rPr spc="430" dirty="0"/>
              <a:t>Acquired</a:t>
            </a:r>
            <a:r>
              <a:rPr spc="145" dirty="0"/>
              <a:t> </a:t>
            </a:r>
            <a:r>
              <a:rPr spc="390" dirty="0"/>
              <a:t>Neowise</a:t>
            </a:r>
            <a:r>
              <a:rPr spc="145" dirty="0"/>
              <a:t> </a:t>
            </a:r>
            <a:r>
              <a:rPr spc="405" dirty="0"/>
              <a:t>Money</a:t>
            </a:r>
            <a:r>
              <a:rPr spc="145" dirty="0"/>
              <a:t> </a:t>
            </a:r>
            <a:r>
              <a:rPr spc="325" dirty="0"/>
              <a:t>to</a:t>
            </a:r>
            <a:r>
              <a:rPr spc="145" dirty="0"/>
              <a:t> </a:t>
            </a:r>
            <a:r>
              <a:rPr spc="390" dirty="0"/>
              <a:t>extend</a:t>
            </a:r>
            <a:r>
              <a:rPr spc="150" dirty="0"/>
              <a:t> </a:t>
            </a:r>
            <a:r>
              <a:rPr spc="395" dirty="0"/>
              <a:t>Lending</a:t>
            </a:r>
            <a:r>
              <a:rPr spc="145" dirty="0"/>
              <a:t> </a:t>
            </a:r>
            <a:r>
              <a:rPr spc="325" dirty="0"/>
              <a:t>vertical</a:t>
            </a:r>
            <a:r>
              <a:rPr spc="145" dirty="0"/>
              <a:t> </a:t>
            </a:r>
            <a:r>
              <a:rPr spc="385" dirty="0"/>
              <a:t>towards</a:t>
            </a:r>
            <a:r>
              <a:rPr spc="145" dirty="0"/>
              <a:t> </a:t>
            </a:r>
            <a:r>
              <a:rPr spc="400" dirty="0"/>
              <a:t>Debt </a:t>
            </a:r>
            <a:r>
              <a:rPr spc="-935" dirty="0"/>
              <a:t> </a:t>
            </a:r>
            <a:r>
              <a:rPr spc="345" dirty="0"/>
              <a:t>Collection.</a:t>
            </a:r>
          </a:p>
          <a:p>
            <a:pPr marL="492125">
              <a:lnSpc>
                <a:spcPct val="100000"/>
              </a:lnSpc>
              <a:spcBef>
                <a:spcPts val="615"/>
              </a:spcBef>
            </a:pPr>
            <a:r>
              <a:rPr spc="390" dirty="0"/>
              <a:t>Escrow</a:t>
            </a:r>
            <a:r>
              <a:rPr spc="140" dirty="0"/>
              <a:t> </a:t>
            </a:r>
            <a:r>
              <a:rPr spc="390" dirty="0"/>
              <a:t>accounts</a:t>
            </a:r>
            <a:r>
              <a:rPr spc="145" dirty="0"/>
              <a:t> </a:t>
            </a:r>
            <a:r>
              <a:rPr spc="270" dirty="0"/>
              <a:t>are</a:t>
            </a:r>
            <a:r>
              <a:rPr spc="145" dirty="0"/>
              <a:t> </a:t>
            </a:r>
            <a:r>
              <a:rPr spc="355" dirty="0"/>
              <a:t>added,</a:t>
            </a:r>
            <a:r>
              <a:rPr spc="145" dirty="0"/>
              <a:t> </a:t>
            </a:r>
            <a:r>
              <a:rPr spc="459" dirty="0"/>
              <a:t>which</a:t>
            </a:r>
            <a:r>
              <a:rPr spc="140" dirty="0"/>
              <a:t> </a:t>
            </a:r>
            <a:r>
              <a:rPr spc="390" dirty="0"/>
              <a:t>can</a:t>
            </a:r>
            <a:r>
              <a:rPr spc="145" dirty="0"/>
              <a:t> </a:t>
            </a:r>
            <a:r>
              <a:rPr spc="380" dirty="0"/>
              <a:t>be</a:t>
            </a:r>
            <a:r>
              <a:rPr spc="145" dirty="0"/>
              <a:t> </a:t>
            </a:r>
            <a:r>
              <a:rPr spc="365" dirty="0"/>
              <a:t>used</a:t>
            </a:r>
            <a:r>
              <a:rPr spc="145" dirty="0"/>
              <a:t> </a:t>
            </a:r>
            <a:r>
              <a:rPr spc="254" dirty="0"/>
              <a:t>for</a:t>
            </a:r>
            <a:r>
              <a:rPr spc="140" dirty="0"/>
              <a:t> </a:t>
            </a:r>
            <a:r>
              <a:rPr spc="345" dirty="0"/>
              <a:t>fraud</a:t>
            </a:r>
          </a:p>
          <a:p>
            <a:pPr marL="492125">
              <a:lnSpc>
                <a:spcPct val="100000"/>
              </a:lnSpc>
              <a:spcBef>
                <a:spcPts val="615"/>
              </a:spcBef>
            </a:pPr>
            <a:r>
              <a:rPr spc="370" dirty="0"/>
              <a:t>prevention</a:t>
            </a:r>
            <a:r>
              <a:rPr spc="145" dirty="0"/>
              <a:t> </a:t>
            </a:r>
            <a:r>
              <a:rPr spc="330" dirty="0"/>
              <a:t>in</a:t>
            </a:r>
            <a:r>
              <a:rPr spc="150" dirty="0"/>
              <a:t> </a:t>
            </a:r>
            <a:r>
              <a:rPr spc="360" dirty="0"/>
              <a:t>marketplaces,</a:t>
            </a:r>
            <a:r>
              <a:rPr spc="145" dirty="0"/>
              <a:t> </a:t>
            </a:r>
            <a:r>
              <a:rPr spc="355" dirty="0"/>
              <a:t>invoice</a:t>
            </a:r>
            <a:r>
              <a:rPr spc="150" dirty="0"/>
              <a:t> </a:t>
            </a:r>
            <a:r>
              <a:rPr spc="335" dirty="0"/>
              <a:t>financing,</a:t>
            </a:r>
            <a:r>
              <a:rPr spc="150" dirty="0"/>
              <a:t> </a:t>
            </a:r>
            <a:r>
              <a:rPr spc="405" dirty="0"/>
              <a:t>P2P</a:t>
            </a:r>
            <a:r>
              <a:rPr spc="145" dirty="0"/>
              <a:t> </a:t>
            </a:r>
            <a:r>
              <a:rPr spc="409" dirty="0"/>
              <a:t>lending</a:t>
            </a:r>
            <a:r>
              <a:rPr spc="150" dirty="0"/>
              <a:t> </a:t>
            </a:r>
            <a:r>
              <a:rPr spc="240" dirty="0"/>
              <a:t>etc.</a:t>
            </a:r>
          </a:p>
          <a:p>
            <a:pPr marL="492125" marR="1668780">
              <a:lnSpc>
                <a:spcPct val="116799"/>
              </a:lnSpc>
            </a:pPr>
            <a:r>
              <a:rPr spc="360" dirty="0"/>
              <a:t>Seamless</a:t>
            </a:r>
            <a:r>
              <a:rPr spc="145" dirty="0"/>
              <a:t> </a:t>
            </a:r>
            <a:r>
              <a:rPr spc="415" dirty="0"/>
              <a:t>and</a:t>
            </a:r>
            <a:r>
              <a:rPr spc="145" dirty="0"/>
              <a:t> </a:t>
            </a:r>
            <a:r>
              <a:rPr spc="434" dirty="0"/>
              <a:t>automated</a:t>
            </a:r>
            <a:r>
              <a:rPr spc="145" dirty="0"/>
              <a:t> </a:t>
            </a:r>
            <a:r>
              <a:rPr spc="360" dirty="0"/>
              <a:t>payouts</a:t>
            </a:r>
            <a:r>
              <a:rPr spc="150" dirty="0"/>
              <a:t> </a:t>
            </a:r>
            <a:r>
              <a:rPr spc="325" dirty="0"/>
              <a:t>to</a:t>
            </a:r>
            <a:r>
              <a:rPr spc="145" dirty="0"/>
              <a:t> </a:t>
            </a:r>
            <a:r>
              <a:rPr spc="430" dirty="0"/>
              <a:t>multiple</a:t>
            </a:r>
            <a:r>
              <a:rPr spc="145" dirty="0"/>
              <a:t> </a:t>
            </a:r>
            <a:r>
              <a:rPr spc="345" dirty="0"/>
              <a:t>vendors</a:t>
            </a:r>
            <a:r>
              <a:rPr spc="145" dirty="0"/>
              <a:t> </a:t>
            </a:r>
            <a:r>
              <a:rPr spc="415" dirty="0"/>
              <a:t>and </a:t>
            </a:r>
            <a:r>
              <a:rPr spc="-935" dirty="0"/>
              <a:t> </a:t>
            </a:r>
            <a:r>
              <a:rPr spc="390" dirty="0"/>
              <a:t>collection</a:t>
            </a:r>
            <a:r>
              <a:rPr spc="145" dirty="0"/>
              <a:t> </a:t>
            </a:r>
            <a:r>
              <a:rPr spc="390" dirty="0"/>
              <a:t>from</a:t>
            </a:r>
            <a:r>
              <a:rPr spc="145" dirty="0"/>
              <a:t> </a:t>
            </a:r>
            <a:r>
              <a:rPr spc="430" dirty="0"/>
              <a:t>multiple</a:t>
            </a:r>
            <a:r>
              <a:rPr spc="145" dirty="0"/>
              <a:t> </a:t>
            </a:r>
            <a:r>
              <a:rPr spc="330" dirty="0"/>
              <a:t>individuals.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5999" y="5005090"/>
            <a:ext cx="133350" cy="1333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5999" y="6090940"/>
            <a:ext cx="133350" cy="1333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5999" y="7176789"/>
            <a:ext cx="133350" cy="1333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6142" y="0"/>
            <a:ext cx="6527799" cy="27200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6676" y="2125099"/>
            <a:ext cx="8891290" cy="81618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785050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220" dirty="0">
                <a:solidFill>
                  <a:srgbClr val="0192FF"/>
                </a:solidFill>
              </a:rPr>
              <a:t>C</a:t>
            </a:r>
            <a:r>
              <a:rPr sz="9000" spc="310" dirty="0">
                <a:solidFill>
                  <a:srgbClr val="0192FF"/>
                </a:solidFill>
              </a:rPr>
              <a:t>O</a:t>
            </a:r>
            <a:r>
              <a:rPr sz="9000" spc="135" dirty="0">
                <a:solidFill>
                  <a:srgbClr val="0192FF"/>
                </a:solidFill>
              </a:rPr>
              <a:t>N</a:t>
            </a:r>
            <a:r>
              <a:rPr sz="9000" spc="220" dirty="0">
                <a:solidFill>
                  <a:srgbClr val="0192FF"/>
                </a:solidFill>
              </a:rPr>
              <a:t>C</a:t>
            </a:r>
            <a:r>
              <a:rPr sz="9000" spc="-114" dirty="0">
                <a:solidFill>
                  <a:srgbClr val="0192FF"/>
                </a:solidFill>
              </a:rPr>
              <a:t>L</a:t>
            </a:r>
            <a:r>
              <a:rPr sz="9000" spc="170" dirty="0">
                <a:solidFill>
                  <a:srgbClr val="0192FF"/>
                </a:solidFill>
              </a:rPr>
              <a:t>U</a:t>
            </a:r>
            <a:r>
              <a:rPr sz="9000" spc="95" dirty="0">
                <a:solidFill>
                  <a:srgbClr val="0192FF"/>
                </a:solidFill>
              </a:rPr>
              <a:t>S</a:t>
            </a:r>
            <a:r>
              <a:rPr sz="9000" spc="-1490" dirty="0">
                <a:solidFill>
                  <a:srgbClr val="0192FF"/>
                </a:solidFill>
              </a:rPr>
              <a:t>I</a:t>
            </a:r>
            <a:r>
              <a:rPr sz="9000" spc="310" dirty="0">
                <a:solidFill>
                  <a:srgbClr val="0192FF"/>
                </a:solidFill>
              </a:rPr>
              <a:t>O</a:t>
            </a:r>
            <a:r>
              <a:rPr sz="9000" spc="135" dirty="0">
                <a:solidFill>
                  <a:srgbClr val="0192FF"/>
                </a:solidFill>
              </a:rPr>
              <a:t>N</a:t>
            </a:r>
            <a:endParaRPr sz="9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2075" y="3754709"/>
            <a:ext cx="123825" cy="123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3551" y="3399090"/>
            <a:ext cx="11066780" cy="4225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3350">
              <a:lnSpc>
                <a:spcPct val="131300"/>
              </a:lnSpc>
              <a:spcBef>
                <a:spcPts val="95"/>
              </a:spcBef>
            </a:pP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Decentro </a:t>
            </a:r>
            <a:r>
              <a:rPr sz="3000" spc="190" dirty="0">
                <a:solidFill>
                  <a:srgbClr val="2D2D2D"/>
                </a:solidFill>
                <a:latin typeface="Tahoma"/>
                <a:cs typeface="Tahoma"/>
              </a:rPr>
              <a:t>has </a:t>
            </a:r>
            <a:r>
              <a:rPr sz="3000" spc="229" dirty="0">
                <a:solidFill>
                  <a:srgbClr val="2D2D2D"/>
                </a:solidFill>
                <a:latin typeface="Tahoma"/>
                <a:cs typeface="Tahoma"/>
              </a:rPr>
              <a:t>positioned </a:t>
            </a:r>
            <a:r>
              <a:rPr sz="3000" spc="145" dirty="0">
                <a:solidFill>
                  <a:srgbClr val="2D2D2D"/>
                </a:solidFill>
                <a:latin typeface="Tahoma"/>
                <a:cs typeface="Tahoma"/>
              </a:rPr>
              <a:t>itself </a:t>
            </a:r>
            <a:r>
              <a:rPr sz="3000" spc="204" dirty="0">
                <a:solidFill>
                  <a:srgbClr val="2D2D2D"/>
                </a:solidFill>
                <a:latin typeface="Tahoma"/>
                <a:cs typeface="Tahoma"/>
              </a:rPr>
              <a:t>smartly </a:t>
            </a:r>
            <a:r>
              <a:rPr sz="3000" spc="235" dirty="0">
                <a:solidFill>
                  <a:srgbClr val="2D2D2D"/>
                </a:solidFill>
                <a:latin typeface="Tahoma"/>
                <a:cs typeface="Tahoma"/>
              </a:rPr>
              <a:t>in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the </a:t>
            </a:r>
            <a:r>
              <a:rPr sz="3000" spc="235" dirty="0">
                <a:solidFill>
                  <a:srgbClr val="2D2D2D"/>
                </a:solidFill>
                <a:latin typeface="Tahoma"/>
                <a:cs typeface="Tahoma"/>
              </a:rPr>
              <a:t>Fintech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2D2D2D"/>
                </a:solidFill>
                <a:latin typeface="Tahoma"/>
                <a:cs typeface="Tahoma"/>
              </a:rPr>
              <a:t>industry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15" dirty="0">
                <a:solidFill>
                  <a:srgbClr val="2D2D2D"/>
                </a:solidFill>
                <a:latin typeface="Tahoma"/>
                <a:cs typeface="Tahoma"/>
              </a:rPr>
              <a:t>which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14" dirty="0">
                <a:solidFill>
                  <a:srgbClr val="2D2D2D"/>
                </a:solidFill>
                <a:latin typeface="Tahoma"/>
                <a:cs typeface="Tahoma"/>
              </a:rPr>
              <a:t>is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5" dirty="0">
                <a:solidFill>
                  <a:srgbClr val="2D2D2D"/>
                </a:solidFill>
                <a:latin typeface="Tahoma"/>
                <a:cs typeface="Tahoma"/>
              </a:rPr>
              <a:t>expected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60" dirty="0">
                <a:solidFill>
                  <a:srgbClr val="2D2D2D"/>
                </a:solidFill>
                <a:latin typeface="Tahoma"/>
                <a:cs typeface="Tahoma"/>
              </a:rPr>
              <a:t>grow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20" dirty="0">
                <a:solidFill>
                  <a:srgbClr val="2D2D2D"/>
                </a:solidFill>
                <a:latin typeface="Tahoma"/>
                <a:cs typeface="Tahoma"/>
              </a:rPr>
              <a:t>$150B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35" dirty="0">
                <a:solidFill>
                  <a:srgbClr val="2D2D2D"/>
                </a:solidFill>
                <a:latin typeface="Tahoma"/>
                <a:cs typeface="Tahoma"/>
              </a:rPr>
              <a:t>by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90" dirty="0">
                <a:solidFill>
                  <a:srgbClr val="2D2D2D"/>
                </a:solidFill>
                <a:latin typeface="Tahoma"/>
                <a:cs typeface="Tahoma"/>
              </a:rPr>
              <a:t>2025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85" dirty="0">
                <a:solidFill>
                  <a:srgbClr val="2D2D2D"/>
                </a:solidFill>
                <a:latin typeface="Tahoma"/>
                <a:cs typeface="Tahoma"/>
              </a:rPr>
              <a:t>with </a:t>
            </a:r>
            <a:r>
              <a:rPr sz="3000" spc="-92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70" dirty="0">
                <a:solidFill>
                  <a:srgbClr val="2D2D2D"/>
                </a:solidFill>
                <a:latin typeface="Tahoma"/>
                <a:cs typeface="Tahoma"/>
              </a:rPr>
              <a:t>some </a:t>
            </a:r>
            <a:r>
              <a:rPr sz="3000" spc="155" dirty="0">
                <a:solidFill>
                  <a:srgbClr val="2D2D2D"/>
                </a:solidFill>
                <a:latin typeface="Tahoma"/>
                <a:cs typeface="Tahoma"/>
              </a:rPr>
              <a:t>of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the </a:t>
            </a:r>
            <a:r>
              <a:rPr sz="3000" spc="210" dirty="0">
                <a:solidFill>
                  <a:srgbClr val="2D2D2D"/>
                </a:solidFill>
                <a:latin typeface="Tahoma"/>
                <a:cs typeface="Tahoma"/>
              </a:rPr>
              <a:t>best </a:t>
            </a:r>
            <a:r>
              <a:rPr sz="3000" spc="160" dirty="0">
                <a:solidFill>
                  <a:srgbClr val="2D2D2D"/>
                </a:solidFill>
                <a:latin typeface="Tahoma"/>
                <a:cs typeface="Tahoma"/>
              </a:rPr>
              <a:t>offerings </a:t>
            </a:r>
            <a:r>
              <a:rPr sz="3000" spc="290" dirty="0">
                <a:solidFill>
                  <a:srgbClr val="2D2D2D"/>
                </a:solidFill>
                <a:latin typeface="Tahoma"/>
                <a:cs typeface="Tahoma"/>
              </a:rPr>
              <a:t>and </a:t>
            </a:r>
            <a:r>
              <a:rPr sz="3000" spc="245" dirty="0">
                <a:solidFill>
                  <a:srgbClr val="2D2D2D"/>
                </a:solidFill>
                <a:latin typeface="Tahoma"/>
                <a:cs typeface="Tahoma"/>
              </a:rPr>
              <a:t>eliminating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the </a:t>
            </a:r>
            <a:r>
              <a:rPr sz="3000" spc="215" dirty="0">
                <a:solidFill>
                  <a:srgbClr val="2D2D2D"/>
                </a:solidFill>
                <a:latin typeface="Tahoma"/>
                <a:cs typeface="Tahoma"/>
              </a:rPr>
              <a:t>outside </a:t>
            </a:r>
            <a:r>
              <a:rPr sz="3000" spc="22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70" dirty="0">
                <a:solidFill>
                  <a:srgbClr val="2D2D2D"/>
                </a:solidFill>
                <a:latin typeface="Tahoma"/>
                <a:cs typeface="Tahoma"/>
              </a:rPr>
              <a:t>competition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5" dirty="0">
                <a:solidFill>
                  <a:srgbClr val="2D2D2D"/>
                </a:solidFill>
                <a:latin typeface="Tahoma"/>
                <a:cs typeface="Tahoma"/>
              </a:rPr>
              <a:t>an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extent.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ct val="131200"/>
              </a:lnSpc>
              <a:spcBef>
                <a:spcPts val="5"/>
              </a:spcBef>
            </a:pPr>
            <a:r>
              <a:rPr sz="3000" spc="265" dirty="0">
                <a:solidFill>
                  <a:srgbClr val="2D2D2D"/>
                </a:solidFill>
                <a:latin typeface="Tahoma"/>
                <a:cs typeface="Tahoma"/>
              </a:rPr>
              <a:t>One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55" dirty="0">
                <a:solidFill>
                  <a:srgbClr val="2D2D2D"/>
                </a:solidFill>
                <a:latin typeface="Tahoma"/>
                <a:cs typeface="Tahoma"/>
              </a:rPr>
              <a:t>of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the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10" dirty="0">
                <a:solidFill>
                  <a:srgbClr val="2D2D2D"/>
                </a:solidFill>
                <a:latin typeface="Tahoma"/>
                <a:cs typeface="Tahoma"/>
              </a:rPr>
              <a:t>best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5" dirty="0">
                <a:solidFill>
                  <a:srgbClr val="2D2D2D"/>
                </a:solidFill>
                <a:latin typeface="Tahoma"/>
                <a:cs typeface="Tahoma"/>
              </a:rPr>
              <a:t>products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50" dirty="0">
                <a:solidFill>
                  <a:srgbClr val="2D2D2D"/>
                </a:solidFill>
                <a:latin typeface="Tahoma"/>
                <a:cs typeface="Tahoma"/>
              </a:rPr>
              <a:t>are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70" dirty="0">
                <a:solidFill>
                  <a:srgbClr val="2D2D2D"/>
                </a:solidFill>
                <a:latin typeface="Tahoma"/>
                <a:cs typeface="Tahoma"/>
              </a:rPr>
              <a:t>offered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2D2D2D"/>
                </a:solidFill>
                <a:latin typeface="Tahoma"/>
                <a:cs typeface="Tahoma"/>
              </a:rPr>
              <a:t>businesses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10" dirty="0">
                <a:solidFill>
                  <a:srgbClr val="2D2D2D"/>
                </a:solidFill>
                <a:latin typeface="Tahoma"/>
                <a:cs typeface="Tahoma"/>
              </a:rPr>
              <a:t>thereby </a:t>
            </a:r>
            <a:r>
              <a:rPr sz="3000" spc="-919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D2D2D"/>
                </a:solidFill>
                <a:latin typeface="Tahoma"/>
                <a:cs typeface="Tahoma"/>
              </a:rPr>
              <a:t>playing </a:t>
            </a:r>
            <a:r>
              <a:rPr sz="3000" spc="275" dirty="0">
                <a:solidFill>
                  <a:srgbClr val="2D2D2D"/>
                </a:solidFill>
                <a:latin typeface="Tahoma"/>
                <a:cs typeface="Tahoma"/>
              </a:rPr>
              <a:t>on </a:t>
            </a:r>
            <a:r>
              <a:rPr sz="3000" spc="204" dirty="0">
                <a:solidFill>
                  <a:srgbClr val="2D2D2D"/>
                </a:solidFill>
                <a:latin typeface="Tahoma"/>
                <a:cs typeface="Tahoma"/>
              </a:rPr>
              <a:t>“Switching </a:t>
            </a:r>
            <a:r>
              <a:rPr sz="3000" spc="110" dirty="0">
                <a:solidFill>
                  <a:srgbClr val="2D2D2D"/>
                </a:solidFill>
                <a:latin typeface="Tahoma"/>
                <a:cs typeface="Tahoma"/>
              </a:rPr>
              <a:t>Costs” </a:t>
            </a:r>
            <a:r>
              <a:rPr sz="3000" spc="290" dirty="0">
                <a:solidFill>
                  <a:srgbClr val="2D2D2D"/>
                </a:solidFill>
                <a:latin typeface="Tahoma"/>
                <a:cs typeface="Tahoma"/>
              </a:rPr>
              <a:t>and </a:t>
            </a:r>
            <a:r>
              <a:rPr sz="3000" spc="254" dirty="0">
                <a:solidFill>
                  <a:srgbClr val="2D2D2D"/>
                </a:solidFill>
                <a:latin typeface="Tahoma"/>
                <a:cs typeface="Tahoma"/>
              </a:rPr>
              <a:t>not </a:t>
            </a:r>
            <a:r>
              <a:rPr sz="3000" spc="204" dirty="0">
                <a:solidFill>
                  <a:srgbClr val="2D2D2D"/>
                </a:solidFill>
                <a:latin typeface="Tahoma"/>
                <a:cs typeface="Tahoma"/>
              </a:rPr>
              <a:t>losing </a:t>
            </a:r>
            <a:r>
              <a:rPr sz="3000" spc="200" dirty="0">
                <a:solidFill>
                  <a:srgbClr val="2D2D2D"/>
                </a:solidFill>
                <a:latin typeface="Tahoma"/>
                <a:cs typeface="Tahoma"/>
              </a:rPr>
              <a:t>partnerships </a:t>
            </a:r>
            <a:r>
              <a:rPr sz="3000" spc="-92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85" dirty="0">
                <a:solidFill>
                  <a:srgbClr val="2D2D2D"/>
                </a:solidFill>
                <a:latin typeface="Tahoma"/>
                <a:cs typeface="Tahoma"/>
              </a:rPr>
              <a:t>with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90" dirty="0">
                <a:solidFill>
                  <a:srgbClr val="2D2D2D"/>
                </a:solidFill>
                <a:latin typeface="Tahoma"/>
                <a:cs typeface="Tahoma"/>
              </a:rPr>
              <a:t>existing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45" dirty="0">
                <a:solidFill>
                  <a:srgbClr val="2D2D2D"/>
                </a:solidFill>
                <a:latin typeface="Tahoma"/>
                <a:cs typeface="Tahoma"/>
              </a:rPr>
              <a:t>clients.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075" y="6155009"/>
            <a:ext cx="123825" cy="123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450"/>
              </a:lnSpc>
            </a:pPr>
            <a:r>
              <a:rPr spc="295" dirty="0"/>
              <a:t>FOUND</a:t>
            </a:r>
            <a:r>
              <a:rPr spc="-415" dirty="0"/>
              <a:t> </a:t>
            </a:r>
            <a:r>
              <a:rPr spc="-125" dirty="0"/>
              <a:t>INTERESTING? </a:t>
            </a:r>
            <a:r>
              <a:rPr spc="-2915" dirty="0"/>
              <a:t> </a:t>
            </a:r>
            <a:r>
              <a:rPr spc="150" dirty="0">
                <a:solidFill>
                  <a:srgbClr val="000000"/>
                </a:solidFill>
              </a:rPr>
              <a:t>LET'S</a:t>
            </a:r>
            <a:r>
              <a:rPr spc="-375" dirty="0">
                <a:solidFill>
                  <a:srgbClr val="000000"/>
                </a:solidFill>
              </a:rPr>
              <a:t> </a:t>
            </a:r>
            <a:r>
              <a:rPr spc="195" dirty="0">
                <a:solidFill>
                  <a:srgbClr val="000000"/>
                </a:solidFill>
              </a:rPr>
              <a:t>CONNECT?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1703" y="1094070"/>
            <a:ext cx="8076270" cy="9192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7244324"/>
            <a:ext cx="5687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40" dirty="0">
                <a:solidFill>
                  <a:srgbClr val="0192FF"/>
                </a:solidFill>
                <a:latin typeface="Tahoma"/>
                <a:cs typeface="Tahoma"/>
              </a:rPr>
              <a:t>By:</a:t>
            </a:r>
            <a:r>
              <a:rPr sz="4000" spc="150" dirty="0">
                <a:solidFill>
                  <a:srgbClr val="0192FF"/>
                </a:solidFill>
                <a:latin typeface="Tahoma"/>
                <a:cs typeface="Tahoma"/>
              </a:rPr>
              <a:t> </a:t>
            </a:r>
            <a:r>
              <a:rPr lang="en-IN" sz="4000" spc="459">
                <a:solidFill>
                  <a:srgbClr val="2D2D2D"/>
                </a:solidFill>
                <a:latin typeface="Tahoma"/>
                <a:cs typeface="Tahoma"/>
              </a:rPr>
              <a:t>Saransh Jindal</a:t>
            </a:r>
            <a:endParaRPr sz="4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557" y="1957916"/>
            <a:ext cx="7980368" cy="8328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5539" y="1225787"/>
            <a:ext cx="105575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300" dirty="0">
                <a:solidFill>
                  <a:srgbClr val="0192FF"/>
                </a:solidFill>
              </a:rPr>
              <a:t>ABOUT</a:t>
            </a:r>
            <a:r>
              <a:rPr sz="9000" spc="-610" dirty="0">
                <a:solidFill>
                  <a:srgbClr val="0192FF"/>
                </a:solidFill>
              </a:rPr>
              <a:t> </a:t>
            </a:r>
            <a:r>
              <a:rPr sz="9000" spc="265" dirty="0"/>
              <a:t>COMPANY</a:t>
            </a:r>
            <a:endParaRPr sz="9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1614" y="3412571"/>
            <a:ext cx="123825" cy="123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23239" y="2952195"/>
            <a:ext cx="10052685" cy="4959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4200"/>
              </a:lnSpc>
              <a:spcBef>
                <a:spcPts val="95"/>
              </a:spcBef>
            </a:pPr>
            <a:r>
              <a:rPr sz="3000" spc="229" dirty="0">
                <a:solidFill>
                  <a:srgbClr val="2D2D2D"/>
                </a:solidFill>
                <a:latin typeface="Tahoma"/>
                <a:cs typeface="Tahoma"/>
              </a:rPr>
              <a:t>Decentro </a:t>
            </a:r>
            <a:r>
              <a:rPr sz="3000" spc="114" dirty="0">
                <a:solidFill>
                  <a:srgbClr val="2D2D2D"/>
                </a:solidFill>
                <a:latin typeface="Tahoma"/>
                <a:cs typeface="Tahoma"/>
              </a:rPr>
              <a:t>is </a:t>
            </a:r>
            <a:r>
              <a:rPr sz="3000" spc="180" dirty="0">
                <a:solidFill>
                  <a:srgbClr val="2D2D2D"/>
                </a:solidFill>
                <a:latin typeface="Tahoma"/>
                <a:cs typeface="Tahoma"/>
              </a:rPr>
              <a:t>a full-stack </a:t>
            </a:r>
            <a:r>
              <a:rPr sz="3000" spc="185" dirty="0">
                <a:solidFill>
                  <a:srgbClr val="2D2D2D"/>
                </a:solidFill>
                <a:latin typeface="Tahoma"/>
                <a:cs typeface="Tahoma"/>
              </a:rPr>
              <a:t>API </a:t>
            </a:r>
            <a:r>
              <a:rPr sz="3000" spc="270" dirty="0">
                <a:solidFill>
                  <a:srgbClr val="2D2D2D"/>
                </a:solidFill>
                <a:latin typeface="Tahoma"/>
                <a:cs typeface="Tahoma"/>
              </a:rPr>
              <a:t>banking </a:t>
            </a:r>
            <a:r>
              <a:rPr sz="3000" spc="250" dirty="0">
                <a:solidFill>
                  <a:srgbClr val="2D2D2D"/>
                </a:solidFill>
                <a:latin typeface="Tahoma"/>
                <a:cs typeface="Tahoma"/>
              </a:rPr>
              <a:t>platform </a:t>
            </a:r>
            <a:r>
              <a:rPr sz="3000" spc="235" dirty="0">
                <a:solidFill>
                  <a:srgbClr val="2D2D2D"/>
                </a:solidFill>
                <a:latin typeface="Tahoma"/>
                <a:cs typeface="Tahoma"/>
              </a:rPr>
              <a:t>that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9" dirty="0">
                <a:solidFill>
                  <a:srgbClr val="2D2D2D"/>
                </a:solidFill>
                <a:latin typeface="Tahoma"/>
                <a:cs typeface="Tahoma"/>
              </a:rPr>
              <a:t>helps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80" dirty="0">
                <a:solidFill>
                  <a:srgbClr val="2D2D2D"/>
                </a:solidFill>
                <a:latin typeface="Tahoma"/>
                <a:cs typeface="Tahoma"/>
              </a:rPr>
              <a:t>businesses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70" dirty="0">
                <a:solidFill>
                  <a:srgbClr val="2D2D2D"/>
                </a:solidFill>
                <a:latin typeface="Tahoma"/>
                <a:cs typeface="Tahoma"/>
              </a:rPr>
              <a:t>launch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10" dirty="0">
                <a:solidFill>
                  <a:srgbClr val="2D2D2D"/>
                </a:solidFill>
                <a:latin typeface="Tahoma"/>
                <a:cs typeface="Tahoma"/>
              </a:rPr>
              <a:t>financial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5" dirty="0">
                <a:solidFill>
                  <a:srgbClr val="2D2D2D"/>
                </a:solidFill>
                <a:latin typeface="Tahoma"/>
                <a:cs typeface="Tahoma"/>
              </a:rPr>
              <a:t>products</a:t>
            </a:r>
            <a:r>
              <a:rPr sz="30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95" dirty="0">
                <a:solidFill>
                  <a:srgbClr val="2D2D2D"/>
                </a:solidFill>
                <a:latin typeface="Tahoma"/>
                <a:cs typeface="Tahoma"/>
              </a:rPr>
              <a:t>10X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faster </a:t>
            </a:r>
            <a:r>
              <a:rPr sz="3000" spc="-919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95" dirty="0">
                <a:solidFill>
                  <a:srgbClr val="2D2D2D"/>
                </a:solidFill>
                <a:latin typeface="Tahoma"/>
                <a:cs typeface="Tahoma"/>
              </a:rPr>
              <a:t>and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reduce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35" dirty="0">
                <a:solidFill>
                  <a:srgbClr val="2D2D2D"/>
                </a:solidFill>
                <a:latin typeface="Tahoma"/>
                <a:cs typeface="Tahoma"/>
              </a:rPr>
              <a:t>expenditure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by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00" dirty="0">
                <a:solidFill>
                  <a:srgbClr val="2D2D2D"/>
                </a:solidFill>
                <a:latin typeface="Tahoma"/>
                <a:cs typeface="Tahoma"/>
              </a:rPr>
              <a:t>80%.</a:t>
            </a:r>
            <a:endParaRPr sz="3000">
              <a:latin typeface="Tahoma"/>
              <a:cs typeface="Tahoma"/>
            </a:endParaRPr>
          </a:p>
          <a:p>
            <a:pPr marL="12700" marR="786765">
              <a:lnSpc>
                <a:spcPts val="5550"/>
              </a:lnSpc>
              <a:spcBef>
                <a:spcPts val="509"/>
              </a:spcBef>
            </a:pPr>
            <a:r>
              <a:rPr sz="3000" spc="245" dirty="0">
                <a:solidFill>
                  <a:srgbClr val="2D2D2D"/>
                </a:solidFill>
                <a:latin typeface="Tahoma"/>
                <a:cs typeface="Tahoma"/>
              </a:rPr>
              <a:t>Reduces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95" dirty="0">
                <a:solidFill>
                  <a:srgbClr val="2D2D2D"/>
                </a:solidFill>
                <a:latin typeface="Tahoma"/>
                <a:cs typeface="Tahoma"/>
              </a:rPr>
              <a:t>friction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for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65" dirty="0">
                <a:solidFill>
                  <a:srgbClr val="2D2D2D"/>
                </a:solidFill>
                <a:latin typeface="Tahoma"/>
                <a:cs typeface="Tahoma"/>
              </a:rPr>
              <a:t>Fintechs,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95" dirty="0">
                <a:solidFill>
                  <a:srgbClr val="2D2D2D"/>
                </a:solidFill>
                <a:latin typeface="Tahoma"/>
                <a:cs typeface="Tahoma"/>
              </a:rPr>
              <a:t>Neobanks,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Lenders, </a:t>
            </a:r>
            <a:r>
              <a:rPr sz="3000" spc="-919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50" dirty="0">
                <a:solidFill>
                  <a:srgbClr val="2D2D2D"/>
                </a:solidFill>
                <a:latin typeface="Tahoma"/>
                <a:cs typeface="Tahoma"/>
              </a:rPr>
              <a:t>Gig-Economy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70" dirty="0">
                <a:solidFill>
                  <a:srgbClr val="2D2D2D"/>
                </a:solidFill>
                <a:latin typeface="Tahoma"/>
                <a:cs typeface="Tahoma"/>
              </a:rPr>
              <a:t>Players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in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2D2D2D"/>
                </a:solidFill>
                <a:latin typeface="Tahoma"/>
                <a:cs typeface="Tahoma"/>
              </a:rPr>
              <a:t>their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40" dirty="0">
                <a:solidFill>
                  <a:srgbClr val="2D2D2D"/>
                </a:solidFill>
                <a:latin typeface="Tahoma"/>
                <a:cs typeface="Tahoma"/>
              </a:rPr>
              <a:t>flow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60" dirty="0">
                <a:solidFill>
                  <a:srgbClr val="2D2D2D"/>
                </a:solidFill>
                <a:latin typeface="Tahoma"/>
                <a:cs typeface="Tahoma"/>
              </a:rPr>
              <a:t>of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2D2D2D"/>
                </a:solidFill>
                <a:latin typeface="Tahoma"/>
                <a:cs typeface="Tahoma"/>
              </a:rPr>
              <a:t>money.</a:t>
            </a:r>
            <a:endParaRPr sz="3000">
              <a:latin typeface="Tahoma"/>
              <a:cs typeface="Tahoma"/>
            </a:endParaRPr>
          </a:p>
          <a:p>
            <a:pPr marL="12700" marR="229235">
              <a:lnSpc>
                <a:spcPts val="5550"/>
              </a:lnSpc>
            </a:pPr>
            <a:r>
              <a:rPr sz="3000" spc="180" dirty="0">
                <a:solidFill>
                  <a:srgbClr val="2D2D2D"/>
                </a:solidFill>
                <a:latin typeface="Tahoma"/>
                <a:cs typeface="Tahoma"/>
              </a:rPr>
              <a:t>Extensively</a:t>
            </a:r>
            <a:r>
              <a:rPr sz="3000" spc="-17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60" dirty="0">
                <a:solidFill>
                  <a:srgbClr val="2D2D2D"/>
                </a:solidFill>
                <a:latin typeface="Tahoma"/>
                <a:cs typeface="Tahoma"/>
              </a:rPr>
              <a:t>leverages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55" dirty="0">
                <a:solidFill>
                  <a:srgbClr val="2D2D2D"/>
                </a:solidFill>
                <a:latin typeface="Tahoma"/>
                <a:cs typeface="Tahoma"/>
              </a:rPr>
              <a:t>UPI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54" dirty="0">
                <a:solidFill>
                  <a:srgbClr val="2D2D2D"/>
                </a:solidFill>
                <a:latin typeface="Tahoma"/>
                <a:cs typeface="Tahoma"/>
              </a:rPr>
              <a:t>network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9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90" dirty="0">
                <a:solidFill>
                  <a:srgbClr val="2D2D2D"/>
                </a:solidFill>
                <a:latin typeface="Tahoma"/>
                <a:cs typeface="Tahoma"/>
              </a:rPr>
              <a:t>facilitate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14" dirty="0">
                <a:solidFill>
                  <a:srgbClr val="2D2D2D"/>
                </a:solidFill>
                <a:latin typeface="Tahoma"/>
                <a:cs typeface="Tahoma"/>
              </a:rPr>
              <a:t>it’s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29" dirty="0">
                <a:solidFill>
                  <a:srgbClr val="2D2D2D"/>
                </a:solidFill>
                <a:latin typeface="Tahoma"/>
                <a:cs typeface="Tahoma"/>
              </a:rPr>
              <a:t>to </a:t>
            </a:r>
            <a:r>
              <a:rPr sz="3000" spc="-92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95" dirty="0">
                <a:solidFill>
                  <a:srgbClr val="2D2D2D"/>
                </a:solidFill>
                <a:latin typeface="Tahoma"/>
                <a:cs typeface="Tahoma"/>
              </a:rPr>
              <a:t>and</a:t>
            </a:r>
            <a:r>
              <a:rPr sz="30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fro</a:t>
            </a:r>
            <a:r>
              <a:rPr sz="30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flow.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1614" y="5527121"/>
            <a:ext cx="123825" cy="1238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1614" y="6936820"/>
            <a:ext cx="123825" cy="123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44626" y="0"/>
            <a:ext cx="6245710" cy="63791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" y="5727257"/>
            <a:ext cx="7427563" cy="45703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48803" y="3536319"/>
            <a:ext cx="4019549" cy="12763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867778" y="3024228"/>
            <a:ext cx="8420735" cy="5619750"/>
            <a:chOff x="9867778" y="3024228"/>
            <a:chExt cx="8420735" cy="561975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6138" y="4935702"/>
              <a:ext cx="3019424" cy="30194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59907" y="3024228"/>
              <a:ext cx="4828092" cy="23050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8864" y="6799005"/>
              <a:ext cx="3543299" cy="11906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7778" y="5171846"/>
              <a:ext cx="4581509" cy="9905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3719" y="7453167"/>
              <a:ext cx="4474280" cy="119060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328268" y="1564173"/>
            <a:ext cx="5230495" cy="1483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550" b="1" spc="235" dirty="0">
                <a:latin typeface="Tahoma"/>
                <a:cs typeface="Tahoma"/>
              </a:rPr>
              <a:t>C</a:t>
            </a:r>
            <a:r>
              <a:rPr sz="9550" b="1" spc="-114" dirty="0">
                <a:latin typeface="Tahoma"/>
                <a:cs typeface="Tahoma"/>
              </a:rPr>
              <a:t>L</a:t>
            </a:r>
            <a:r>
              <a:rPr sz="9550" b="1" spc="-1575" dirty="0">
                <a:solidFill>
                  <a:srgbClr val="0192FF"/>
                </a:solidFill>
                <a:latin typeface="Tahoma"/>
                <a:cs typeface="Tahoma"/>
              </a:rPr>
              <a:t>I</a:t>
            </a:r>
            <a:r>
              <a:rPr sz="9550" b="1" spc="565" dirty="0">
                <a:latin typeface="Tahoma"/>
                <a:cs typeface="Tahoma"/>
              </a:rPr>
              <a:t>E</a:t>
            </a:r>
            <a:r>
              <a:rPr sz="9550" b="1" spc="150" dirty="0">
                <a:latin typeface="Tahoma"/>
                <a:cs typeface="Tahoma"/>
              </a:rPr>
              <a:t>N</a:t>
            </a:r>
            <a:r>
              <a:rPr sz="9550" b="1" spc="-10" dirty="0">
                <a:latin typeface="Tahoma"/>
                <a:cs typeface="Tahoma"/>
              </a:rPr>
              <a:t>T</a:t>
            </a:r>
            <a:r>
              <a:rPr sz="9550" b="1" spc="110" dirty="0">
                <a:latin typeface="Tahoma"/>
                <a:cs typeface="Tahoma"/>
              </a:rPr>
              <a:t>S</a:t>
            </a:r>
            <a:endParaRPr sz="955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1144" y="3948104"/>
            <a:ext cx="114300" cy="1143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41144" y="6538904"/>
            <a:ext cx="114300" cy="114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88769" y="8520104"/>
            <a:ext cx="133350" cy="1333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25357" y="3531068"/>
            <a:ext cx="7929880" cy="5283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2069">
              <a:lnSpc>
                <a:spcPct val="151800"/>
              </a:lnSpc>
              <a:spcBef>
                <a:spcPts val="90"/>
              </a:spcBef>
            </a:pPr>
            <a:r>
              <a:rPr sz="2800" spc="229" dirty="0">
                <a:solidFill>
                  <a:srgbClr val="2D2D2D"/>
                </a:solidFill>
                <a:latin typeface="Tahoma"/>
                <a:cs typeface="Tahoma"/>
              </a:rPr>
              <a:t>Decentro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20" dirty="0">
                <a:solidFill>
                  <a:srgbClr val="2D2D2D"/>
                </a:solidFill>
                <a:latin typeface="Tahoma"/>
                <a:cs typeface="Tahoma"/>
              </a:rPr>
              <a:t>enables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185" dirty="0">
                <a:solidFill>
                  <a:srgbClr val="2D2D2D"/>
                </a:solidFill>
                <a:latin typeface="Tahoma"/>
                <a:cs typeface="Tahoma"/>
              </a:rPr>
              <a:t>businesses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29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29" dirty="0">
                <a:solidFill>
                  <a:srgbClr val="2D2D2D"/>
                </a:solidFill>
                <a:latin typeface="Tahoma"/>
                <a:cs typeface="Tahoma"/>
              </a:rPr>
              <a:t>choose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45" dirty="0">
                <a:solidFill>
                  <a:srgbClr val="2D2D2D"/>
                </a:solidFill>
                <a:latin typeface="Tahoma"/>
                <a:cs typeface="Tahoma"/>
              </a:rPr>
              <a:t>the </a:t>
            </a:r>
            <a:r>
              <a:rPr sz="2800" spc="2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15" dirty="0">
                <a:solidFill>
                  <a:srgbClr val="2D2D2D"/>
                </a:solidFill>
                <a:latin typeface="Tahoma"/>
                <a:cs typeface="Tahoma"/>
              </a:rPr>
              <a:t>right</a:t>
            </a:r>
            <a:r>
              <a:rPr sz="28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80" dirty="0">
                <a:solidFill>
                  <a:srgbClr val="2D2D2D"/>
                </a:solidFill>
                <a:latin typeface="Tahoma"/>
                <a:cs typeface="Tahoma"/>
              </a:rPr>
              <a:t>modules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2D2D2D"/>
                </a:solidFill>
                <a:latin typeface="Tahoma"/>
                <a:cs typeface="Tahoma"/>
              </a:rPr>
              <a:t>for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00" dirty="0">
                <a:solidFill>
                  <a:srgbClr val="2D2D2D"/>
                </a:solidFill>
                <a:latin typeface="Tahoma"/>
                <a:cs typeface="Tahoma"/>
              </a:rPr>
              <a:t>their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2D2D2D"/>
                </a:solidFill>
                <a:latin typeface="Tahoma"/>
                <a:cs typeface="Tahoma"/>
              </a:rPr>
              <a:t>businesses,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04" dirty="0">
                <a:solidFill>
                  <a:srgbClr val="2D2D2D"/>
                </a:solidFill>
                <a:latin typeface="Tahoma"/>
                <a:cs typeface="Tahoma"/>
              </a:rPr>
              <a:t>integrate </a:t>
            </a:r>
            <a:r>
              <a:rPr sz="2800" spc="-8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00" dirty="0">
                <a:solidFill>
                  <a:srgbClr val="2D2D2D"/>
                </a:solidFill>
                <a:latin typeface="Tahoma"/>
                <a:cs typeface="Tahoma"/>
              </a:rPr>
              <a:t>their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165" dirty="0">
                <a:solidFill>
                  <a:srgbClr val="2D2D2D"/>
                </a:solidFill>
                <a:latin typeface="Tahoma"/>
                <a:cs typeface="Tahoma"/>
              </a:rPr>
              <a:t>APIs</a:t>
            </a:r>
            <a:r>
              <a:rPr sz="28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2D2D2D"/>
                </a:solidFill>
                <a:latin typeface="Tahoma"/>
                <a:cs typeface="Tahoma"/>
              </a:rPr>
              <a:t>&amp;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40" dirty="0">
                <a:solidFill>
                  <a:srgbClr val="2D2D2D"/>
                </a:solidFill>
                <a:latin typeface="Tahoma"/>
                <a:cs typeface="Tahoma"/>
              </a:rPr>
              <a:t>SDKs</a:t>
            </a:r>
            <a:r>
              <a:rPr sz="28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29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28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160" dirty="0">
                <a:solidFill>
                  <a:srgbClr val="2D2D2D"/>
                </a:solidFill>
                <a:latin typeface="Tahoma"/>
                <a:cs typeface="Tahoma"/>
              </a:rPr>
              <a:t>ease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330" dirty="0">
                <a:solidFill>
                  <a:srgbClr val="2D2D2D"/>
                </a:solidFill>
                <a:latin typeface="Tahoma"/>
                <a:cs typeface="Tahoma"/>
              </a:rPr>
              <a:t>up</a:t>
            </a:r>
            <a:r>
              <a:rPr sz="28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00" dirty="0">
                <a:solidFill>
                  <a:srgbClr val="2D2D2D"/>
                </a:solidFill>
                <a:latin typeface="Tahoma"/>
                <a:cs typeface="Tahoma"/>
              </a:rPr>
              <a:t>their</a:t>
            </a:r>
            <a:r>
              <a:rPr sz="28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10" dirty="0">
                <a:solidFill>
                  <a:srgbClr val="2D2D2D"/>
                </a:solidFill>
                <a:latin typeface="Tahoma"/>
                <a:cs typeface="Tahoma"/>
              </a:rPr>
              <a:t>financial </a:t>
            </a:r>
            <a:r>
              <a:rPr sz="2800" spc="21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54" dirty="0">
                <a:solidFill>
                  <a:srgbClr val="2D2D2D"/>
                </a:solidFill>
                <a:latin typeface="Tahoma"/>
                <a:cs typeface="Tahoma"/>
              </a:rPr>
              <a:t>workflow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95" dirty="0">
                <a:solidFill>
                  <a:srgbClr val="2D2D2D"/>
                </a:solidFill>
                <a:latin typeface="Tahoma"/>
                <a:cs typeface="Tahoma"/>
              </a:rPr>
              <a:t>and</a:t>
            </a:r>
            <a:r>
              <a:rPr sz="28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00" dirty="0">
                <a:solidFill>
                  <a:srgbClr val="2D2D2D"/>
                </a:solidFill>
                <a:latin typeface="Tahoma"/>
                <a:cs typeface="Tahoma"/>
              </a:rPr>
              <a:t>focus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80" dirty="0">
                <a:solidFill>
                  <a:srgbClr val="2D2D2D"/>
                </a:solidFill>
                <a:latin typeface="Tahoma"/>
                <a:cs typeface="Tahoma"/>
              </a:rPr>
              <a:t>on</a:t>
            </a:r>
            <a:r>
              <a:rPr sz="28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75" dirty="0">
                <a:solidFill>
                  <a:srgbClr val="2D2D2D"/>
                </a:solidFill>
                <a:latin typeface="Tahoma"/>
                <a:cs typeface="Tahoma"/>
              </a:rPr>
              <a:t>product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10" dirty="0">
                <a:solidFill>
                  <a:srgbClr val="2D2D2D"/>
                </a:solidFill>
                <a:latin typeface="Tahoma"/>
                <a:cs typeface="Tahoma"/>
              </a:rPr>
              <a:t>building.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51800"/>
              </a:lnSpc>
            </a:pPr>
            <a:r>
              <a:rPr sz="2800" spc="60" dirty="0">
                <a:solidFill>
                  <a:srgbClr val="2D2D2D"/>
                </a:solidFill>
                <a:latin typeface="Tahoma"/>
                <a:cs typeface="Tahoma"/>
              </a:rPr>
              <a:t>In </a:t>
            </a:r>
            <a:r>
              <a:rPr sz="2800" spc="195" dirty="0">
                <a:solidFill>
                  <a:srgbClr val="2D2D2D"/>
                </a:solidFill>
                <a:latin typeface="Tahoma"/>
                <a:cs typeface="Tahoma"/>
              </a:rPr>
              <a:t>this </a:t>
            </a:r>
            <a:r>
              <a:rPr sz="2800" spc="229" dirty="0">
                <a:solidFill>
                  <a:srgbClr val="2D2D2D"/>
                </a:solidFill>
                <a:latin typeface="Tahoma"/>
                <a:cs typeface="Tahoma"/>
              </a:rPr>
              <a:t>highly </a:t>
            </a:r>
            <a:r>
              <a:rPr sz="2800" spc="220" dirty="0">
                <a:solidFill>
                  <a:srgbClr val="2D2D2D"/>
                </a:solidFill>
                <a:latin typeface="Tahoma"/>
                <a:cs typeface="Tahoma"/>
              </a:rPr>
              <a:t>regulated </a:t>
            </a:r>
            <a:r>
              <a:rPr sz="2800" spc="155" dirty="0">
                <a:solidFill>
                  <a:srgbClr val="2D2D2D"/>
                </a:solidFill>
                <a:latin typeface="Tahoma"/>
                <a:cs typeface="Tahoma"/>
              </a:rPr>
              <a:t>industry, </a:t>
            </a:r>
            <a:r>
              <a:rPr sz="2800" spc="229" dirty="0">
                <a:solidFill>
                  <a:srgbClr val="2D2D2D"/>
                </a:solidFill>
                <a:latin typeface="Tahoma"/>
                <a:cs typeface="Tahoma"/>
              </a:rPr>
              <a:t>Decentro </a:t>
            </a:r>
            <a:r>
              <a:rPr sz="2800" spc="2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190" dirty="0">
                <a:solidFill>
                  <a:srgbClr val="2D2D2D"/>
                </a:solidFill>
                <a:latin typeface="Tahoma"/>
                <a:cs typeface="Tahoma"/>
              </a:rPr>
              <a:t>takes</a:t>
            </a:r>
            <a:r>
              <a:rPr sz="28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195" dirty="0">
                <a:solidFill>
                  <a:srgbClr val="2D2D2D"/>
                </a:solidFill>
                <a:latin typeface="Tahoma"/>
                <a:cs typeface="Tahoma"/>
              </a:rPr>
              <a:t>care</a:t>
            </a:r>
            <a:r>
              <a:rPr sz="2800" spc="-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160" dirty="0">
                <a:solidFill>
                  <a:srgbClr val="2D2D2D"/>
                </a:solidFill>
                <a:latin typeface="Tahoma"/>
                <a:cs typeface="Tahoma"/>
              </a:rPr>
              <a:t>of</a:t>
            </a:r>
            <a:r>
              <a:rPr sz="2800" spc="-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190" dirty="0">
                <a:solidFill>
                  <a:srgbClr val="2D2D2D"/>
                </a:solidFill>
                <a:latin typeface="Tahoma"/>
                <a:cs typeface="Tahoma"/>
              </a:rPr>
              <a:t>all</a:t>
            </a:r>
            <a:r>
              <a:rPr sz="2800" spc="-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85" dirty="0">
                <a:solidFill>
                  <a:srgbClr val="2D2D2D"/>
                </a:solidFill>
                <a:latin typeface="Tahoma"/>
                <a:cs typeface="Tahoma"/>
              </a:rPr>
              <a:t>compliance</a:t>
            </a:r>
            <a:r>
              <a:rPr sz="28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95" dirty="0">
                <a:solidFill>
                  <a:srgbClr val="2D2D2D"/>
                </a:solidFill>
                <a:latin typeface="Tahoma"/>
                <a:cs typeface="Tahoma"/>
              </a:rPr>
              <a:t>and</a:t>
            </a:r>
            <a:r>
              <a:rPr sz="2800" spc="-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95" dirty="0">
                <a:solidFill>
                  <a:srgbClr val="2D2D2D"/>
                </a:solidFill>
                <a:latin typeface="Tahoma"/>
                <a:cs typeface="Tahoma"/>
              </a:rPr>
              <a:t>moulds</a:t>
            </a:r>
            <a:r>
              <a:rPr sz="2800" spc="-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45" dirty="0">
                <a:solidFill>
                  <a:srgbClr val="2D2D2D"/>
                </a:solidFill>
                <a:latin typeface="Tahoma"/>
                <a:cs typeface="Tahoma"/>
              </a:rPr>
              <a:t>the </a:t>
            </a:r>
            <a:r>
              <a:rPr sz="2800" spc="-8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250" dirty="0">
                <a:solidFill>
                  <a:srgbClr val="2D2D2D"/>
                </a:solidFill>
                <a:latin typeface="Tahoma"/>
                <a:cs typeface="Tahoma"/>
              </a:rPr>
              <a:t>products</a:t>
            </a:r>
            <a:r>
              <a:rPr sz="28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800" spc="195" dirty="0">
                <a:solidFill>
                  <a:srgbClr val="2D2D2D"/>
                </a:solidFill>
                <a:latin typeface="Tahoma"/>
                <a:cs typeface="Tahoma"/>
              </a:rPr>
              <a:t>accordingly.</a:t>
            </a:r>
            <a:endParaRPr sz="2800">
              <a:latin typeface="Tahoma"/>
              <a:cs typeface="Tahoma"/>
            </a:endParaRPr>
          </a:p>
          <a:p>
            <a:pPr marL="98425">
              <a:lnSpc>
                <a:spcPct val="100000"/>
              </a:lnSpc>
              <a:spcBef>
                <a:spcPts val="1864"/>
              </a:spcBef>
            </a:pPr>
            <a:r>
              <a:rPr sz="3200" b="1" spc="235" dirty="0">
                <a:solidFill>
                  <a:srgbClr val="EB681F"/>
                </a:solidFill>
                <a:latin typeface="Tahoma"/>
                <a:cs typeface="Tahoma"/>
              </a:rPr>
              <a:t>YC</a:t>
            </a:r>
            <a:r>
              <a:rPr sz="3200" spc="235" dirty="0">
                <a:solidFill>
                  <a:srgbClr val="2D2D2D"/>
                </a:solidFill>
                <a:latin typeface="Tahoma"/>
                <a:cs typeface="Tahoma"/>
              </a:rPr>
              <a:t>-backed</a:t>
            </a:r>
            <a:r>
              <a:rPr sz="3200" spc="-21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200" spc="-275" dirty="0">
                <a:solidFill>
                  <a:srgbClr val="2D2D2D"/>
                </a:solidFill>
                <a:latin typeface="Tahoma"/>
                <a:cs typeface="Tahoma"/>
              </a:rPr>
              <a:t>;)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63870" y="8862779"/>
            <a:ext cx="4590415" cy="738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50" b="1" spc="15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4650" b="1" spc="165" dirty="0">
                <a:solidFill>
                  <a:srgbClr val="2D2D2D"/>
                </a:solidFill>
                <a:latin typeface="Tahoma"/>
                <a:cs typeface="Tahoma"/>
              </a:rPr>
              <a:t>n</a:t>
            </a:r>
            <a:r>
              <a:rPr sz="4650" b="1" spc="280" dirty="0">
                <a:solidFill>
                  <a:srgbClr val="2D2D2D"/>
                </a:solidFill>
                <a:latin typeface="Tahoma"/>
                <a:cs typeface="Tahoma"/>
              </a:rPr>
              <a:t>d</a:t>
            </a:r>
            <a:r>
              <a:rPr sz="4650" b="1" spc="-28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4650" b="1" spc="35" dirty="0">
                <a:solidFill>
                  <a:srgbClr val="2D2D2D"/>
                </a:solidFill>
                <a:latin typeface="Tahoma"/>
                <a:cs typeface="Tahoma"/>
              </a:rPr>
              <a:t>8</a:t>
            </a:r>
            <a:r>
              <a:rPr sz="4650" b="1" spc="320" dirty="0">
                <a:solidFill>
                  <a:srgbClr val="2D2D2D"/>
                </a:solidFill>
                <a:latin typeface="Tahoma"/>
                <a:cs typeface="Tahoma"/>
              </a:rPr>
              <a:t>00</a:t>
            </a:r>
            <a:r>
              <a:rPr sz="4650" b="1" spc="-1420" dirty="0">
                <a:solidFill>
                  <a:srgbClr val="2D2D2D"/>
                </a:solidFill>
                <a:latin typeface="Tahoma"/>
                <a:cs typeface="Tahoma"/>
              </a:rPr>
              <a:t>+</a:t>
            </a:r>
            <a:r>
              <a:rPr sz="4650" b="1" spc="-28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4650" b="1" spc="409" dirty="0">
                <a:solidFill>
                  <a:srgbClr val="2D2D2D"/>
                </a:solidFill>
                <a:latin typeface="Tahoma"/>
                <a:cs typeface="Tahoma"/>
              </a:rPr>
              <a:t>m</a:t>
            </a:r>
            <a:r>
              <a:rPr sz="4650" b="1" spc="100" dirty="0">
                <a:solidFill>
                  <a:srgbClr val="2D2D2D"/>
                </a:solidFill>
                <a:latin typeface="Tahoma"/>
                <a:cs typeface="Tahoma"/>
              </a:rPr>
              <a:t>o</a:t>
            </a:r>
            <a:r>
              <a:rPr sz="4650" b="1" spc="-25" dirty="0">
                <a:solidFill>
                  <a:srgbClr val="2D2D2D"/>
                </a:solidFill>
                <a:latin typeface="Tahoma"/>
                <a:cs typeface="Tahoma"/>
              </a:rPr>
              <a:t>r</a:t>
            </a:r>
            <a:r>
              <a:rPr sz="4650" b="1" spc="50" dirty="0">
                <a:solidFill>
                  <a:srgbClr val="2D2D2D"/>
                </a:solidFill>
                <a:latin typeface="Tahoma"/>
                <a:cs typeface="Tahoma"/>
              </a:rPr>
              <a:t>e</a:t>
            </a:r>
            <a:endParaRPr sz="465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95124" y="696752"/>
            <a:ext cx="8752840" cy="2693035"/>
          </a:xfrm>
          <a:prstGeom prst="rect">
            <a:avLst/>
          </a:prstGeom>
        </p:spPr>
        <p:txBody>
          <a:bodyPr vert="horz" wrap="square" lIns="0" tIns="259080" rIns="0" bIns="0" rtlCol="0">
            <a:spAutoFit/>
          </a:bodyPr>
          <a:lstStyle/>
          <a:p>
            <a:pPr marL="12700" marR="5080">
              <a:lnSpc>
                <a:spcPts val="9530"/>
              </a:lnSpc>
              <a:spcBef>
                <a:spcPts val="2040"/>
              </a:spcBef>
            </a:pPr>
            <a:r>
              <a:rPr sz="9550" spc="275" dirty="0"/>
              <a:t>WHY</a:t>
            </a:r>
            <a:r>
              <a:rPr sz="9550" spc="-660" dirty="0"/>
              <a:t> </a:t>
            </a:r>
            <a:r>
              <a:rPr sz="9550" spc="300" dirty="0">
                <a:solidFill>
                  <a:srgbClr val="0192FF"/>
                </a:solidFill>
              </a:rPr>
              <a:t>CHOOSE </a:t>
            </a:r>
            <a:r>
              <a:rPr sz="9550" spc="-2785" dirty="0">
                <a:solidFill>
                  <a:srgbClr val="0192FF"/>
                </a:solidFill>
              </a:rPr>
              <a:t> </a:t>
            </a:r>
            <a:r>
              <a:rPr sz="9550" spc="114" dirty="0"/>
              <a:t>DECENTRO?</a:t>
            </a:r>
            <a:endParaRPr sz="95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" y="7971678"/>
            <a:ext cx="4213859" cy="23248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5833" y="1431191"/>
            <a:ext cx="3447765" cy="12720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9426" y="3041644"/>
            <a:ext cx="7529818" cy="504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007" y="3993242"/>
            <a:ext cx="666749" cy="6019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95965" y="4070467"/>
            <a:ext cx="583892" cy="5261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99594" y="3780295"/>
            <a:ext cx="4768850" cy="204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b="1" spc="5" dirty="0">
                <a:solidFill>
                  <a:srgbClr val="2D2D2D"/>
                </a:solidFill>
                <a:latin typeface="Tahoma"/>
                <a:cs typeface="Tahoma"/>
              </a:rPr>
              <a:t>Multi-Collect: </a:t>
            </a:r>
            <a:r>
              <a:rPr sz="2500" spc="190" dirty="0">
                <a:solidFill>
                  <a:srgbClr val="2D2D2D"/>
                </a:solidFill>
                <a:latin typeface="Tahoma"/>
                <a:cs typeface="Tahoma"/>
              </a:rPr>
              <a:t>Collect </a:t>
            </a:r>
            <a:r>
              <a:rPr sz="2500" spc="185" dirty="0">
                <a:solidFill>
                  <a:srgbClr val="2D2D2D"/>
                </a:solidFill>
                <a:latin typeface="Tahoma"/>
                <a:cs typeface="Tahoma"/>
              </a:rPr>
              <a:t>funds </a:t>
            </a:r>
            <a:r>
              <a:rPr sz="2500" spc="19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D2D2D"/>
                </a:solidFill>
                <a:latin typeface="Tahoma"/>
                <a:cs typeface="Tahoma"/>
              </a:rPr>
              <a:t>from</a:t>
            </a:r>
            <a:r>
              <a:rPr sz="25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D2D2D"/>
                </a:solidFill>
                <a:latin typeface="Tahoma"/>
                <a:cs typeface="Tahoma"/>
              </a:rPr>
              <a:t>individuals</a:t>
            </a:r>
            <a:r>
              <a:rPr sz="25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D2D2D"/>
                </a:solidFill>
                <a:latin typeface="Tahoma"/>
                <a:cs typeface="Tahoma"/>
              </a:rPr>
              <a:t>or</a:t>
            </a:r>
            <a:r>
              <a:rPr sz="25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D2D2D"/>
                </a:solidFill>
                <a:latin typeface="Tahoma"/>
                <a:cs typeface="Tahoma"/>
              </a:rPr>
              <a:t>businesses </a:t>
            </a:r>
            <a:r>
              <a:rPr sz="2500" spc="-7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D2D2D"/>
                </a:solidFill>
                <a:latin typeface="Tahoma"/>
                <a:cs typeface="Tahoma"/>
              </a:rPr>
              <a:t>and </a:t>
            </a:r>
            <a:r>
              <a:rPr sz="2500" spc="180" dirty="0">
                <a:solidFill>
                  <a:srgbClr val="2D2D2D"/>
                </a:solidFill>
                <a:latin typeface="Tahoma"/>
                <a:cs typeface="Tahoma"/>
              </a:rPr>
              <a:t>reconcile </a:t>
            </a:r>
            <a:r>
              <a:rPr sz="2500" spc="275" dirty="0">
                <a:solidFill>
                  <a:srgbClr val="2D2D2D"/>
                </a:solidFill>
                <a:latin typeface="Tahoma"/>
                <a:cs typeface="Tahoma"/>
              </a:rPr>
              <a:t>them </a:t>
            </a:r>
            <a:r>
              <a:rPr sz="2500" spc="170" dirty="0">
                <a:solidFill>
                  <a:srgbClr val="2D2D2D"/>
                </a:solidFill>
                <a:latin typeface="Tahoma"/>
                <a:cs typeface="Tahoma"/>
              </a:rPr>
              <a:t>directly </a:t>
            </a:r>
            <a:r>
              <a:rPr sz="2500" spc="17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D2D2D"/>
                </a:solidFill>
                <a:latin typeface="Tahoma"/>
                <a:cs typeface="Tahoma"/>
              </a:rPr>
              <a:t>from</a:t>
            </a:r>
            <a:r>
              <a:rPr sz="25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D2D2D"/>
                </a:solidFill>
                <a:latin typeface="Tahoma"/>
                <a:cs typeface="Tahoma"/>
              </a:rPr>
              <a:t>Virtual</a:t>
            </a:r>
            <a:r>
              <a:rPr sz="25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D2D2D"/>
                </a:solidFill>
                <a:latin typeface="Tahoma"/>
                <a:cs typeface="Tahoma"/>
              </a:rPr>
              <a:t>Accounts.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05572" y="415955"/>
            <a:ext cx="7710805" cy="1637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50" spc="590" dirty="0">
                <a:solidFill>
                  <a:srgbClr val="2D2D2D"/>
                </a:solidFill>
              </a:rPr>
              <a:t>V</a:t>
            </a:r>
            <a:r>
              <a:rPr sz="10550" spc="635" dirty="0">
                <a:solidFill>
                  <a:srgbClr val="2D2D2D"/>
                </a:solidFill>
              </a:rPr>
              <a:t>E</a:t>
            </a:r>
            <a:r>
              <a:rPr sz="10550" spc="-5" dirty="0">
                <a:solidFill>
                  <a:srgbClr val="2D2D2D"/>
                </a:solidFill>
              </a:rPr>
              <a:t>R</a:t>
            </a:r>
            <a:r>
              <a:rPr sz="10550" dirty="0">
                <a:solidFill>
                  <a:srgbClr val="2D2D2D"/>
                </a:solidFill>
              </a:rPr>
              <a:t>T</a:t>
            </a:r>
            <a:r>
              <a:rPr sz="10550" spc="-1739" dirty="0">
                <a:solidFill>
                  <a:srgbClr val="2974EC"/>
                </a:solidFill>
              </a:rPr>
              <a:t>I</a:t>
            </a:r>
            <a:r>
              <a:rPr sz="10550" spc="275" dirty="0">
                <a:solidFill>
                  <a:srgbClr val="2D2D2D"/>
                </a:solidFill>
              </a:rPr>
              <a:t>C</a:t>
            </a:r>
            <a:r>
              <a:rPr sz="10550" spc="919" dirty="0">
                <a:solidFill>
                  <a:srgbClr val="2D2D2D"/>
                </a:solidFill>
              </a:rPr>
              <a:t>A</a:t>
            </a:r>
            <a:r>
              <a:rPr sz="10550" spc="-120" dirty="0">
                <a:solidFill>
                  <a:srgbClr val="2D2D2D"/>
                </a:solidFill>
              </a:rPr>
              <a:t>L</a:t>
            </a:r>
            <a:r>
              <a:rPr sz="10550" spc="125" dirty="0">
                <a:solidFill>
                  <a:srgbClr val="2D2D2D"/>
                </a:solidFill>
              </a:rPr>
              <a:t>S</a:t>
            </a:r>
            <a:endParaRPr sz="10550"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0161" y="6663119"/>
            <a:ext cx="623454" cy="62290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9059" y="3983742"/>
            <a:ext cx="608060" cy="60297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7041" y="6683185"/>
            <a:ext cx="671870" cy="67355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34516" y="6797831"/>
            <a:ext cx="619569" cy="55820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162036" y="6528433"/>
            <a:ext cx="4871720" cy="204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b="1" spc="40" dirty="0">
                <a:solidFill>
                  <a:srgbClr val="2D2D2D"/>
                </a:solidFill>
                <a:latin typeface="Tahoma"/>
                <a:cs typeface="Tahoma"/>
              </a:rPr>
              <a:t>U</a:t>
            </a:r>
            <a:r>
              <a:rPr sz="2500" b="1" spc="50" dirty="0">
                <a:solidFill>
                  <a:srgbClr val="2D2D2D"/>
                </a:solidFill>
                <a:latin typeface="Tahoma"/>
                <a:cs typeface="Tahoma"/>
              </a:rPr>
              <a:t>P</a:t>
            </a:r>
            <a:r>
              <a:rPr sz="2500" b="1" spc="-415" dirty="0">
                <a:solidFill>
                  <a:srgbClr val="2D2D2D"/>
                </a:solidFill>
                <a:latin typeface="Tahoma"/>
                <a:cs typeface="Tahoma"/>
              </a:rPr>
              <a:t>I</a:t>
            </a:r>
            <a:r>
              <a:rPr sz="2500" b="1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b="1" spc="55" dirty="0">
                <a:solidFill>
                  <a:srgbClr val="2D2D2D"/>
                </a:solidFill>
                <a:latin typeface="Tahoma"/>
                <a:cs typeface="Tahoma"/>
              </a:rPr>
              <a:t>C</a:t>
            </a:r>
            <a:r>
              <a:rPr sz="2500" b="1" spc="40" dirty="0">
                <a:solidFill>
                  <a:srgbClr val="2D2D2D"/>
                </a:solidFill>
                <a:latin typeface="Tahoma"/>
                <a:cs typeface="Tahoma"/>
              </a:rPr>
              <a:t>o</a:t>
            </a:r>
            <a:r>
              <a:rPr sz="2500" b="1" spc="45" dirty="0">
                <a:solidFill>
                  <a:srgbClr val="2D2D2D"/>
                </a:solidFill>
                <a:latin typeface="Tahoma"/>
                <a:cs typeface="Tahoma"/>
              </a:rPr>
              <a:t>ll</a:t>
            </a:r>
            <a:r>
              <a:rPr sz="2500" b="1" spc="15" dirty="0">
                <a:solidFill>
                  <a:srgbClr val="2D2D2D"/>
                </a:solidFill>
                <a:latin typeface="Tahoma"/>
                <a:cs typeface="Tahoma"/>
              </a:rPr>
              <a:t>e</a:t>
            </a:r>
            <a:r>
              <a:rPr sz="2500" b="1" spc="80" dirty="0">
                <a:solidFill>
                  <a:srgbClr val="2D2D2D"/>
                </a:solidFill>
                <a:latin typeface="Tahoma"/>
                <a:cs typeface="Tahoma"/>
              </a:rPr>
              <a:t>c</a:t>
            </a:r>
            <a:r>
              <a:rPr sz="2500" b="1" spc="40" dirty="0">
                <a:solidFill>
                  <a:srgbClr val="2D2D2D"/>
                </a:solidFill>
                <a:latin typeface="Tahoma"/>
                <a:cs typeface="Tahoma"/>
              </a:rPr>
              <a:t>t</a:t>
            </a:r>
            <a:r>
              <a:rPr sz="2500" b="1" spc="20" dirty="0">
                <a:solidFill>
                  <a:srgbClr val="2D2D2D"/>
                </a:solidFill>
                <a:latin typeface="Tahoma"/>
                <a:cs typeface="Tahoma"/>
              </a:rPr>
              <a:t>i</a:t>
            </a:r>
            <a:r>
              <a:rPr sz="2500" b="1" spc="40" dirty="0">
                <a:solidFill>
                  <a:srgbClr val="2D2D2D"/>
                </a:solidFill>
                <a:latin typeface="Tahoma"/>
                <a:cs typeface="Tahoma"/>
              </a:rPr>
              <a:t>o</a:t>
            </a:r>
            <a:r>
              <a:rPr sz="2500" b="1" spc="75" dirty="0">
                <a:solidFill>
                  <a:srgbClr val="2D2D2D"/>
                </a:solidFill>
                <a:latin typeface="Tahoma"/>
                <a:cs typeface="Tahoma"/>
              </a:rPr>
              <a:t>n</a:t>
            </a:r>
            <a:r>
              <a:rPr sz="2500" b="1" spc="-10" dirty="0">
                <a:solidFill>
                  <a:srgbClr val="2D2D2D"/>
                </a:solidFill>
                <a:latin typeface="Tahoma"/>
                <a:cs typeface="Tahoma"/>
              </a:rPr>
              <a:t>s</a:t>
            </a:r>
            <a:r>
              <a:rPr sz="2500" b="1" spc="-310" dirty="0">
                <a:solidFill>
                  <a:srgbClr val="2D2D2D"/>
                </a:solidFill>
                <a:latin typeface="Tahoma"/>
                <a:cs typeface="Tahoma"/>
              </a:rPr>
              <a:t>:</a:t>
            </a:r>
            <a:r>
              <a:rPr sz="2500" b="1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D2D2D"/>
                </a:solidFill>
                <a:latin typeface="Tahoma"/>
                <a:cs typeface="Tahoma"/>
              </a:rPr>
              <a:t>E</a:t>
            </a:r>
            <a:r>
              <a:rPr sz="2500" spc="500" dirty="0">
                <a:solidFill>
                  <a:srgbClr val="2D2D2D"/>
                </a:solidFill>
                <a:latin typeface="Tahoma"/>
                <a:cs typeface="Tahoma"/>
              </a:rPr>
              <a:t>m</a:t>
            </a:r>
            <a:r>
              <a:rPr sz="2500" spc="310" dirty="0">
                <a:solidFill>
                  <a:srgbClr val="2D2D2D"/>
                </a:solidFill>
                <a:latin typeface="Tahoma"/>
                <a:cs typeface="Tahoma"/>
              </a:rPr>
              <a:t>p</a:t>
            </a:r>
            <a:r>
              <a:rPr sz="2500" spc="200" dirty="0">
                <a:solidFill>
                  <a:srgbClr val="2D2D2D"/>
                </a:solidFill>
                <a:latin typeface="Tahoma"/>
                <a:cs typeface="Tahoma"/>
              </a:rPr>
              <a:t>o</a:t>
            </a:r>
            <a:r>
              <a:rPr sz="2500" spc="370" dirty="0">
                <a:solidFill>
                  <a:srgbClr val="2D2D2D"/>
                </a:solidFill>
                <a:latin typeface="Tahoma"/>
                <a:cs typeface="Tahoma"/>
              </a:rPr>
              <a:t>w</a:t>
            </a:r>
            <a:r>
              <a:rPr sz="2500" spc="145" dirty="0">
                <a:solidFill>
                  <a:srgbClr val="2D2D2D"/>
                </a:solidFill>
                <a:latin typeface="Tahoma"/>
                <a:cs typeface="Tahoma"/>
              </a:rPr>
              <a:t>e</a:t>
            </a:r>
            <a:r>
              <a:rPr sz="2500" spc="75" dirty="0">
                <a:solidFill>
                  <a:srgbClr val="2D2D2D"/>
                </a:solidFill>
                <a:latin typeface="Tahoma"/>
                <a:cs typeface="Tahoma"/>
              </a:rPr>
              <a:t>r  </a:t>
            </a:r>
            <a:r>
              <a:rPr sz="2500" spc="145" dirty="0">
                <a:solidFill>
                  <a:srgbClr val="2D2D2D"/>
                </a:solidFill>
                <a:latin typeface="Tahoma"/>
                <a:cs typeface="Tahoma"/>
              </a:rPr>
              <a:t>your </a:t>
            </a:r>
            <a:r>
              <a:rPr sz="2500" spc="204" dirty="0">
                <a:solidFill>
                  <a:srgbClr val="2D2D2D"/>
                </a:solidFill>
                <a:latin typeface="Tahoma"/>
                <a:cs typeface="Tahoma"/>
              </a:rPr>
              <a:t>platform </a:t>
            </a:r>
            <a:r>
              <a:rPr sz="2500" spc="240" dirty="0">
                <a:solidFill>
                  <a:srgbClr val="2D2D2D"/>
                </a:solidFill>
                <a:latin typeface="Tahoma"/>
                <a:cs typeface="Tahoma"/>
              </a:rPr>
              <a:t>with </a:t>
            </a:r>
            <a:r>
              <a:rPr sz="2500" spc="200" dirty="0">
                <a:solidFill>
                  <a:srgbClr val="2D2D2D"/>
                </a:solidFill>
                <a:latin typeface="Tahoma"/>
                <a:cs typeface="Tahoma"/>
              </a:rPr>
              <a:t>the </a:t>
            </a:r>
            <a:r>
              <a:rPr sz="2500" spc="220" dirty="0">
                <a:solidFill>
                  <a:srgbClr val="2D2D2D"/>
                </a:solidFill>
                <a:latin typeface="Tahoma"/>
                <a:cs typeface="Tahoma"/>
              </a:rPr>
              <a:t>power </a:t>
            </a:r>
            <a:r>
              <a:rPr sz="2500" spc="-7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D2D2D"/>
                </a:solidFill>
                <a:latin typeface="Tahoma"/>
                <a:cs typeface="Tahoma"/>
              </a:rPr>
              <a:t>of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D2D2D"/>
                </a:solidFill>
                <a:latin typeface="Tahoma"/>
                <a:cs typeface="Tahoma"/>
              </a:rPr>
              <a:t>UPI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D2D2D"/>
                </a:solidFill>
                <a:latin typeface="Tahoma"/>
                <a:cs typeface="Tahoma"/>
              </a:rPr>
              <a:t>collect</a:t>
            </a:r>
            <a:r>
              <a:rPr sz="25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D2D2D"/>
                </a:solidFill>
                <a:latin typeface="Tahoma"/>
                <a:cs typeface="Tahoma"/>
              </a:rPr>
              <a:t>payments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D2D2D"/>
                </a:solidFill>
                <a:latin typeface="Tahoma"/>
                <a:cs typeface="Tahoma"/>
              </a:rPr>
              <a:t>and </a:t>
            </a:r>
            <a:r>
              <a:rPr sz="2500" spc="-7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D2D2D"/>
                </a:solidFill>
                <a:latin typeface="Tahoma"/>
                <a:cs typeface="Tahoma"/>
              </a:rPr>
              <a:t>provide</a:t>
            </a:r>
            <a:r>
              <a:rPr sz="25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D2D2D"/>
                </a:solidFill>
                <a:latin typeface="Tahoma"/>
                <a:cs typeface="Tahoma"/>
              </a:rPr>
              <a:t>instant</a:t>
            </a:r>
            <a:r>
              <a:rPr sz="25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D2D2D"/>
                </a:solidFill>
                <a:latin typeface="Tahoma"/>
                <a:cs typeface="Tahoma"/>
              </a:rPr>
              <a:t>confirmation.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4319" y="3780295"/>
            <a:ext cx="4881245" cy="153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b="1" spc="25" dirty="0">
                <a:solidFill>
                  <a:srgbClr val="2D2D2D"/>
                </a:solidFill>
                <a:latin typeface="Tahoma"/>
                <a:cs typeface="Tahoma"/>
              </a:rPr>
              <a:t>Recurring </a:t>
            </a:r>
            <a:r>
              <a:rPr sz="2500" b="1" spc="5" dirty="0">
                <a:solidFill>
                  <a:srgbClr val="2D2D2D"/>
                </a:solidFill>
                <a:latin typeface="Tahoma"/>
                <a:cs typeface="Tahoma"/>
              </a:rPr>
              <a:t>Payments: </a:t>
            </a:r>
            <a:r>
              <a:rPr sz="2500" spc="190" dirty="0">
                <a:solidFill>
                  <a:srgbClr val="2D2D2D"/>
                </a:solidFill>
                <a:latin typeface="Tahoma"/>
                <a:cs typeface="Tahoma"/>
              </a:rPr>
              <a:t>Collect </a:t>
            </a:r>
            <a:r>
              <a:rPr sz="2500" spc="19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D2D2D"/>
                </a:solidFill>
                <a:latin typeface="Tahoma"/>
                <a:cs typeface="Tahoma"/>
              </a:rPr>
              <a:t>recurring</a:t>
            </a:r>
            <a:r>
              <a:rPr sz="25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D2D2D"/>
                </a:solidFill>
                <a:latin typeface="Tahoma"/>
                <a:cs typeface="Tahoma"/>
              </a:rPr>
              <a:t>payments</a:t>
            </a:r>
            <a:r>
              <a:rPr sz="2500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D2D2D"/>
                </a:solidFill>
                <a:latin typeface="Tahoma"/>
                <a:cs typeface="Tahoma"/>
              </a:rPr>
              <a:t>from</a:t>
            </a:r>
            <a:r>
              <a:rPr sz="25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D2D2D"/>
                </a:solidFill>
                <a:latin typeface="Tahoma"/>
                <a:cs typeface="Tahoma"/>
              </a:rPr>
              <a:t>users </a:t>
            </a:r>
            <a:r>
              <a:rPr sz="2500" spc="-7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25" dirty="0">
                <a:solidFill>
                  <a:srgbClr val="2D2D2D"/>
                </a:solidFill>
                <a:latin typeface="Tahoma"/>
                <a:cs typeface="Tahoma"/>
              </a:rPr>
              <a:t>without</a:t>
            </a:r>
            <a:r>
              <a:rPr sz="25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D2D2D"/>
                </a:solidFill>
                <a:latin typeface="Tahoma"/>
                <a:cs typeface="Tahoma"/>
              </a:rPr>
              <a:t>manual</a:t>
            </a:r>
            <a:r>
              <a:rPr sz="25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D2D2D"/>
                </a:solidFill>
                <a:latin typeface="Tahoma"/>
                <a:cs typeface="Tahoma"/>
              </a:rPr>
              <a:t>follow-ups.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4819" y="6480488"/>
            <a:ext cx="4554220" cy="254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b="1" spc="-415" dirty="0">
                <a:solidFill>
                  <a:srgbClr val="2D2D2D"/>
                </a:solidFill>
                <a:latin typeface="Tahoma"/>
                <a:cs typeface="Tahoma"/>
              </a:rPr>
              <a:t>I</a:t>
            </a:r>
            <a:r>
              <a:rPr sz="2500" b="1" spc="75" dirty="0">
                <a:solidFill>
                  <a:srgbClr val="2D2D2D"/>
                </a:solidFill>
                <a:latin typeface="Tahoma"/>
                <a:cs typeface="Tahoma"/>
              </a:rPr>
              <a:t>n</a:t>
            </a:r>
            <a:r>
              <a:rPr sz="2500" b="1" spc="-10" dirty="0">
                <a:solidFill>
                  <a:srgbClr val="2D2D2D"/>
                </a:solidFill>
                <a:latin typeface="Tahoma"/>
                <a:cs typeface="Tahoma"/>
              </a:rPr>
              <a:t>s</a:t>
            </a:r>
            <a:r>
              <a:rPr sz="2500" b="1" spc="40" dirty="0">
                <a:solidFill>
                  <a:srgbClr val="2D2D2D"/>
                </a:solidFill>
                <a:latin typeface="Tahoma"/>
                <a:cs typeface="Tahoma"/>
              </a:rPr>
              <a:t>t</a:t>
            </a:r>
            <a:r>
              <a:rPr sz="2500" b="1" spc="-5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500" b="1" spc="75" dirty="0">
                <a:solidFill>
                  <a:srgbClr val="2D2D2D"/>
                </a:solidFill>
                <a:latin typeface="Tahoma"/>
                <a:cs typeface="Tahoma"/>
              </a:rPr>
              <a:t>n</a:t>
            </a:r>
            <a:r>
              <a:rPr sz="2500" b="1" spc="45" dirty="0">
                <a:solidFill>
                  <a:srgbClr val="2D2D2D"/>
                </a:solidFill>
                <a:latin typeface="Tahoma"/>
                <a:cs typeface="Tahoma"/>
              </a:rPr>
              <a:t>t</a:t>
            </a:r>
            <a:r>
              <a:rPr sz="2500" b="1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b="1" spc="50" dirty="0">
                <a:solidFill>
                  <a:srgbClr val="2D2D2D"/>
                </a:solidFill>
                <a:latin typeface="Tahoma"/>
                <a:cs typeface="Tahoma"/>
              </a:rPr>
              <a:t>P</a:t>
            </a:r>
            <a:r>
              <a:rPr sz="2500" b="1" spc="-5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500" b="1" spc="5" dirty="0">
                <a:solidFill>
                  <a:srgbClr val="2D2D2D"/>
                </a:solidFill>
                <a:latin typeface="Tahoma"/>
                <a:cs typeface="Tahoma"/>
              </a:rPr>
              <a:t>y</a:t>
            </a:r>
            <a:r>
              <a:rPr sz="2500" b="1" spc="40" dirty="0">
                <a:solidFill>
                  <a:srgbClr val="2D2D2D"/>
                </a:solidFill>
                <a:latin typeface="Tahoma"/>
                <a:cs typeface="Tahoma"/>
              </a:rPr>
              <a:t>o</a:t>
            </a:r>
            <a:r>
              <a:rPr sz="2500" b="1" spc="50" dirty="0">
                <a:solidFill>
                  <a:srgbClr val="2D2D2D"/>
                </a:solidFill>
                <a:latin typeface="Tahoma"/>
                <a:cs typeface="Tahoma"/>
              </a:rPr>
              <a:t>u</a:t>
            </a:r>
            <a:r>
              <a:rPr sz="2500" b="1" spc="40" dirty="0">
                <a:solidFill>
                  <a:srgbClr val="2D2D2D"/>
                </a:solidFill>
                <a:latin typeface="Tahoma"/>
                <a:cs typeface="Tahoma"/>
              </a:rPr>
              <a:t>t</a:t>
            </a:r>
            <a:r>
              <a:rPr sz="2500" b="1" spc="-10" dirty="0">
                <a:solidFill>
                  <a:srgbClr val="2D2D2D"/>
                </a:solidFill>
                <a:latin typeface="Tahoma"/>
                <a:cs typeface="Tahoma"/>
              </a:rPr>
              <a:t>s</a:t>
            </a:r>
            <a:r>
              <a:rPr sz="2500" b="1" spc="-310" dirty="0">
                <a:solidFill>
                  <a:srgbClr val="2D2D2D"/>
                </a:solidFill>
                <a:latin typeface="Tahoma"/>
                <a:cs typeface="Tahoma"/>
              </a:rPr>
              <a:t>:</a:t>
            </a:r>
            <a:r>
              <a:rPr sz="2500" b="1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35" dirty="0">
                <a:solidFill>
                  <a:srgbClr val="2D2D2D"/>
                </a:solidFill>
                <a:latin typeface="Tahoma"/>
                <a:cs typeface="Tahoma"/>
              </a:rPr>
              <a:t>D</a:t>
            </a:r>
            <a:r>
              <a:rPr sz="2500" spc="135" dirty="0">
                <a:solidFill>
                  <a:srgbClr val="2D2D2D"/>
                </a:solidFill>
                <a:latin typeface="Tahoma"/>
                <a:cs typeface="Tahoma"/>
              </a:rPr>
              <a:t>i</a:t>
            </a:r>
            <a:r>
              <a:rPr sz="2500" spc="50" dirty="0">
                <a:solidFill>
                  <a:srgbClr val="2D2D2D"/>
                </a:solidFill>
                <a:latin typeface="Tahoma"/>
                <a:cs typeface="Tahoma"/>
              </a:rPr>
              <a:t>s</a:t>
            </a:r>
            <a:r>
              <a:rPr sz="2500" spc="310" dirty="0">
                <a:solidFill>
                  <a:srgbClr val="2D2D2D"/>
                </a:solidFill>
                <a:latin typeface="Tahoma"/>
                <a:cs typeface="Tahoma"/>
              </a:rPr>
              <a:t>b</a:t>
            </a:r>
            <a:r>
              <a:rPr sz="2500" spc="229" dirty="0">
                <a:solidFill>
                  <a:srgbClr val="2D2D2D"/>
                </a:solidFill>
                <a:latin typeface="Tahoma"/>
                <a:cs typeface="Tahoma"/>
              </a:rPr>
              <a:t>u</a:t>
            </a:r>
            <a:r>
              <a:rPr sz="2500" spc="75" dirty="0">
                <a:solidFill>
                  <a:srgbClr val="2D2D2D"/>
                </a:solidFill>
                <a:latin typeface="Tahoma"/>
                <a:cs typeface="Tahoma"/>
              </a:rPr>
              <a:t>r</a:t>
            </a:r>
            <a:r>
              <a:rPr sz="2500" spc="50" dirty="0">
                <a:solidFill>
                  <a:srgbClr val="2D2D2D"/>
                </a:solidFill>
                <a:latin typeface="Tahoma"/>
                <a:cs typeface="Tahoma"/>
              </a:rPr>
              <a:t>s</a:t>
            </a:r>
            <a:r>
              <a:rPr sz="2500" spc="110" dirty="0">
                <a:solidFill>
                  <a:srgbClr val="2D2D2D"/>
                </a:solidFill>
                <a:latin typeface="Tahoma"/>
                <a:cs typeface="Tahoma"/>
              </a:rPr>
              <a:t>e  </a:t>
            </a:r>
            <a:r>
              <a:rPr sz="2500" spc="210" dirty="0">
                <a:solidFill>
                  <a:srgbClr val="2D2D2D"/>
                </a:solidFill>
                <a:latin typeface="Tahoma"/>
                <a:cs typeface="Tahoma"/>
              </a:rPr>
              <a:t>payments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D2D2D"/>
                </a:solidFill>
                <a:latin typeface="Tahoma"/>
                <a:cs typeface="Tahoma"/>
              </a:rPr>
              <a:t>consumers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D2D2D"/>
                </a:solidFill>
                <a:latin typeface="Tahoma"/>
                <a:cs typeface="Tahoma"/>
              </a:rPr>
              <a:t>and </a:t>
            </a:r>
            <a:r>
              <a:rPr sz="2500" spc="-7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D2D2D"/>
                </a:solidFill>
                <a:latin typeface="Tahoma"/>
                <a:cs typeface="Tahoma"/>
              </a:rPr>
              <a:t>users </a:t>
            </a:r>
            <a:r>
              <a:rPr sz="2500" spc="170" dirty="0">
                <a:solidFill>
                  <a:srgbClr val="2D2D2D"/>
                </a:solidFill>
                <a:latin typeface="Tahoma"/>
                <a:cs typeface="Tahoma"/>
              </a:rPr>
              <a:t>directly </a:t>
            </a:r>
            <a:r>
              <a:rPr sz="2500" spc="210" dirty="0">
                <a:solidFill>
                  <a:srgbClr val="2D2D2D"/>
                </a:solidFill>
                <a:latin typeface="Tahoma"/>
                <a:cs typeface="Tahoma"/>
              </a:rPr>
              <a:t>from </a:t>
            </a:r>
            <a:r>
              <a:rPr sz="2500" spc="145" dirty="0">
                <a:solidFill>
                  <a:srgbClr val="2D2D2D"/>
                </a:solidFill>
                <a:latin typeface="Tahoma"/>
                <a:cs typeface="Tahoma"/>
              </a:rPr>
              <a:t>your </a:t>
            </a:r>
            <a:r>
              <a:rPr sz="2500" spc="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D2D2D"/>
                </a:solidFill>
                <a:latin typeface="Tahoma"/>
                <a:cs typeface="Tahoma"/>
              </a:rPr>
              <a:t>dashboard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D2D2D"/>
                </a:solidFill>
                <a:latin typeface="Tahoma"/>
                <a:cs typeface="Tahoma"/>
              </a:rPr>
              <a:t>via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D2D2D"/>
                </a:solidFill>
                <a:latin typeface="Tahoma"/>
                <a:cs typeface="Tahoma"/>
              </a:rPr>
              <a:t>your</a:t>
            </a:r>
            <a:r>
              <a:rPr sz="25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D2D2D"/>
                </a:solidFill>
                <a:latin typeface="Tahoma"/>
                <a:cs typeface="Tahoma"/>
              </a:rPr>
              <a:t>choice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D2D2D"/>
                </a:solidFill>
                <a:latin typeface="Tahoma"/>
                <a:cs typeface="Tahoma"/>
              </a:rPr>
              <a:t>of </a:t>
            </a:r>
            <a:r>
              <a:rPr sz="2500" spc="-7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D2D2D"/>
                </a:solidFill>
                <a:latin typeface="Tahoma"/>
                <a:cs typeface="Tahoma"/>
              </a:rPr>
              <a:t>method.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86477" y="6528433"/>
            <a:ext cx="4737735" cy="153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b="1" spc="55" dirty="0">
                <a:solidFill>
                  <a:srgbClr val="2D2D2D"/>
                </a:solidFill>
                <a:latin typeface="Tahoma"/>
                <a:cs typeface="Tahoma"/>
              </a:rPr>
              <a:t>Escrow</a:t>
            </a:r>
            <a:r>
              <a:rPr sz="2500" b="1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b="1" spc="30" dirty="0">
                <a:solidFill>
                  <a:srgbClr val="2D2D2D"/>
                </a:solidFill>
                <a:latin typeface="Tahoma"/>
                <a:cs typeface="Tahoma"/>
              </a:rPr>
              <a:t>Accounts:</a:t>
            </a:r>
            <a:r>
              <a:rPr sz="2500" b="1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15" dirty="0">
                <a:solidFill>
                  <a:srgbClr val="2D2D2D"/>
                </a:solidFill>
                <a:latin typeface="Tahoma"/>
                <a:cs typeface="Tahoma"/>
              </a:rPr>
              <a:t>Manage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D2D2D"/>
                </a:solidFill>
                <a:latin typeface="Tahoma"/>
                <a:cs typeface="Tahoma"/>
              </a:rPr>
              <a:t>All </a:t>
            </a:r>
            <a:r>
              <a:rPr sz="2500" spc="-7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D2D2D"/>
                </a:solidFill>
                <a:latin typeface="Tahoma"/>
                <a:cs typeface="Tahoma"/>
              </a:rPr>
              <a:t>Your </a:t>
            </a:r>
            <a:r>
              <a:rPr sz="2500" spc="195" dirty="0">
                <a:solidFill>
                  <a:srgbClr val="2D2D2D"/>
                </a:solidFill>
                <a:latin typeface="Tahoma"/>
                <a:cs typeface="Tahoma"/>
              </a:rPr>
              <a:t>Escrow Needs </a:t>
            </a:r>
            <a:r>
              <a:rPr sz="2500" spc="40" dirty="0">
                <a:solidFill>
                  <a:srgbClr val="2D2D2D"/>
                </a:solidFill>
                <a:latin typeface="Tahoma"/>
                <a:cs typeface="Tahoma"/>
              </a:rPr>
              <a:t>In </a:t>
            </a:r>
            <a:r>
              <a:rPr sz="2500" spc="220" dirty="0">
                <a:solidFill>
                  <a:srgbClr val="2D2D2D"/>
                </a:solidFill>
                <a:latin typeface="Tahoma"/>
                <a:cs typeface="Tahoma"/>
              </a:rPr>
              <a:t>One </a:t>
            </a:r>
            <a:r>
              <a:rPr sz="2500" spc="22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D2D2D"/>
                </a:solidFill>
                <a:latin typeface="Tahoma"/>
                <a:cs typeface="Tahoma"/>
              </a:rPr>
              <a:t>Place.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98760" y="3804283"/>
            <a:ext cx="4910455" cy="153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2D2D2D"/>
                </a:solidFill>
                <a:latin typeface="Tahoma"/>
                <a:cs typeface="Tahoma"/>
              </a:rPr>
              <a:t>Ledgers: </a:t>
            </a:r>
            <a:r>
              <a:rPr sz="2500" spc="215" dirty="0">
                <a:solidFill>
                  <a:srgbClr val="2D2D2D"/>
                </a:solidFill>
                <a:latin typeface="Tahoma"/>
                <a:cs typeface="Tahoma"/>
              </a:rPr>
              <a:t>Manage </a:t>
            </a:r>
            <a:r>
              <a:rPr sz="2500" spc="160" dirty="0">
                <a:solidFill>
                  <a:srgbClr val="2D2D2D"/>
                </a:solidFill>
                <a:latin typeface="Tahoma"/>
                <a:cs typeface="Tahoma"/>
              </a:rPr>
              <a:t>all </a:t>
            </a:r>
            <a:r>
              <a:rPr sz="2500" spc="145" dirty="0">
                <a:solidFill>
                  <a:srgbClr val="2D2D2D"/>
                </a:solidFill>
                <a:latin typeface="Tahoma"/>
                <a:cs typeface="Tahoma"/>
              </a:rPr>
              <a:t>your </a:t>
            </a:r>
            <a:r>
              <a:rPr sz="2500" spc="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D2D2D"/>
                </a:solidFill>
                <a:latin typeface="Tahoma"/>
                <a:cs typeface="Tahoma"/>
              </a:rPr>
              <a:t>transactions</a:t>
            </a:r>
            <a:r>
              <a:rPr sz="25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D2D2D"/>
                </a:solidFill>
                <a:latin typeface="Tahoma"/>
                <a:cs typeface="Tahoma"/>
              </a:rPr>
              <a:t>and</a:t>
            </a:r>
            <a:r>
              <a:rPr sz="25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D2D2D"/>
                </a:solidFill>
                <a:latin typeface="Tahoma"/>
                <a:cs typeface="Tahoma"/>
              </a:rPr>
              <a:t>balances</a:t>
            </a:r>
            <a:r>
              <a:rPr sz="25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29" dirty="0">
                <a:solidFill>
                  <a:srgbClr val="2D2D2D"/>
                </a:solidFill>
                <a:latin typeface="Tahoma"/>
                <a:cs typeface="Tahoma"/>
              </a:rPr>
              <a:t>on</a:t>
            </a:r>
            <a:r>
              <a:rPr sz="25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D2D2D"/>
                </a:solidFill>
                <a:latin typeface="Tahoma"/>
                <a:cs typeface="Tahoma"/>
              </a:rPr>
              <a:t>a </a:t>
            </a:r>
            <a:r>
              <a:rPr sz="2500" spc="-7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D2D2D"/>
                </a:solidFill>
                <a:latin typeface="Tahoma"/>
                <a:cs typeface="Tahoma"/>
              </a:rPr>
              <a:t>single</a:t>
            </a:r>
            <a:r>
              <a:rPr sz="25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D2D2D"/>
                </a:solidFill>
                <a:latin typeface="Tahoma"/>
                <a:cs typeface="Tahoma"/>
              </a:rPr>
              <a:t>platform.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97705" y="6434616"/>
            <a:ext cx="4498002" cy="38621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575" y="1603559"/>
            <a:ext cx="3656039" cy="12336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4736" y="3058100"/>
            <a:ext cx="6851761" cy="5442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2606" y="6847516"/>
            <a:ext cx="691888" cy="76905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45953" y="528874"/>
            <a:ext cx="7710805" cy="1637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50" spc="590" dirty="0">
                <a:solidFill>
                  <a:srgbClr val="2D2D2D"/>
                </a:solidFill>
              </a:rPr>
              <a:t>V</a:t>
            </a:r>
            <a:r>
              <a:rPr sz="10550" spc="635" dirty="0">
                <a:solidFill>
                  <a:srgbClr val="2D2D2D"/>
                </a:solidFill>
              </a:rPr>
              <a:t>E</a:t>
            </a:r>
            <a:r>
              <a:rPr sz="10550" spc="-5" dirty="0">
                <a:solidFill>
                  <a:srgbClr val="2D2D2D"/>
                </a:solidFill>
              </a:rPr>
              <a:t>R</a:t>
            </a:r>
            <a:r>
              <a:rPr sz="10550" dirty="0">
                <a:solidFill>
                  <a:srgbClr val="2D2D2D"/>
                </a:solidFill>
              </a:rPr>
              <a:t>T</a:t>
            </a:r>
            <a:r>
              <a:rPr sz="10550" spc="-1739" dirty="0">
                <a:solidFill>
                  <a:srgbClr val="2974EC"/>
                </a:solidFill>
              </a:rPr>
              <a:t>I</a:t>
            </a:r>
            <a:r>
              <a:rPr sz="10550" spc="275" dirty="0">
                <a:solidFill>
                  <a:srgbClr val="2D2D2D"/>
                </a:solidFill>
              </a:rPr>
              <a:t>C</a:t>
            </a:r>
            <a:r>
              <a:rPr sz="10550" spc="919" dirty="0">
                <a:solidFill>
                  <a:srgbClr val="2D2D2D"/>
                </a:solidFill>
              </a:rPr>
              <a:t>A</a:t>
            </a:r>
            <a:r>
              <a:rPr sz="10550" spc="-120" dirty="0">
                <a:solidFill>
                  <a:srgbClr val="2D2D2D"/>
                </a:solidFill>
              </a:rPr>
              <a:t>L</a:t>
            </a:r>
            <a:r>
              <a:rPr sz="10550" spc="125" dirty="0">
                <a:solidFill>
                  <a:srgbClr val="2D2D2D"/>
                </a:solidFill>
              </a:rPr>
              <a:t>S</a:t>
            </a:r>
            <a:endParaRPr sz="10550"/>
          </a:p>
        </p:txBody>
      </p:sp>
      <p:sp>
        <p:nvSpPr>
          <p:cNvPr id="7" name="object 7"/>
          <p:cNvSpPr txBox="1"/>
          <p:nvPr/>
        </p:nvSpPr>
        <p:spPr>
          <a:xfrm>
            <a:off x="1581656" y="3780272"/>
            <a:ext cx="5895340" cy="4402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504" marR="5080">
              <a:lnSpc>
                <a:spcPct val="131900"/>
              </a:lnSpc>
              <a:spcBef>
                <a:spcPts val="100"/>
              </a:spcBef>
            </a:pPr>
            <a:r>
              <a:rPr sz="2700" b="1" spc="130" dirty="0">
                <a:solidFill>
                  <a:srgbClr val="2D2D2D"/>
                </a:solidFill>
                <a:latin typeface="Tahoma"/>
                <a:cs typeface="Tahoma"/>
              </a:rPr>
              <a:t>K</a:t>
            </a:r>
            <a:r>
              <a:rPr sz="2700" b="1" spc="20" dirty="0">
                <a:solidFill>
                  <a:srgbClr val="2D2D2D"/>
                </a:solidFill>
                <a:latin typeface="Tahoma"/>
                <a:cs typeface="Tahoma"/>
              </a:rPr>
              <a:t>Y</a:t>
            </a:r>
            <a:r>
              <a:rPr sz="2700" b="1" spc="65" dirty="0">
                <a:solidFill>
                  <a:srgbClr val="2D2D2D"/>
                </a:solidFill>
                <a:latin typeface="Tahoma"/>
                <a:cs typeface="Tahoma"/>
              </a:rPr>
              <a:t>C</a:t>
            </a:r>
            <a:r>
              <a:rPr sz="2700" b="1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b="1" spc="-260" dirty="0">
                <a:solidFill>
                  <a:srgbClr val="2D2D2D"/>
                </a:solidFill>
                <a:latin typeface="Tahoma"/>
                <a:cs typeface="Tahoma"/>
              </a:rPr>
              <a:t>&amp;</a:t>
            </a:r>
            <a:r>
              <a:rPr sz="2700" b="1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b="1" spc="85" dirty="0">
                <a:solidFill>
                  <a:srgbClr val="2D2D2D"/>
                </a:solidFill>
                <a:latin typeface="Tahoma"/>
                <a:cs typeface="Tahoma"/>
              </a:rPr>
              <a:t>O</a:t>
            </a:r>
            <a:r>
              <a:rPr sz="2700" b="1" spc="80" dirty="0">
                <a:solidFill>
                  <a:srgbClr val="2D2D2D"/>
                </a:solidFill>
                <a:latin typeface="Tahoma"/>
                <a:cs typeface="Tahoma"/>
              </a:rPr>
              <a:t>n</a:t>
            </a:r>
            <a:r>
              <a:rPr sz="2700" b="1" spc="135" dirty="0">
                <a:solidFill>
                  <a:srgbClr val="2D2D2D"/>
                </a:solidFill>
                <a:latin typeface="Tahoma"/>
                <a:cs typeface="Tahoma"/>
              </a:rPr>
              <a:t>b</a:t>
            </a:r>
            <a:r>
              <a:rPr sz="2700" b="1" spc="45" dirty="0">
                <a:solidFill>
                  <a:srgbClr val="2D2D2D"/>
                </a:solidFill>
                <a:latin typeface="Tahoma"/>
                <a:cs typeface="Tahoma"/>
              </a:rPr>
              <a:t>o</a:t>
            </a:r>
            <a:r>
              <a:rPr sz="2700" b="1" spc="-5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700" b="1" spc="-25" dirty="0">
                <a:solidFill>
                  <a:srgbClr val="2D2D2D"/>
                </a:solidFill>
                <a:latin typeface="Tahoma"/>
                <a:cs typeface="Tahoma"/>
              </a:rPr>
              <a:t>r</a:t>
            </a:r>
            <a:r>
              <a:rPr sz="2700" b="1" spc="145" dirty="0">
                <a:solidFill>
                  <a:srgbClr val="2D2D2D"/>
                </a:solidFill>
                <a:latin typeface="Tahoma"/>
                <a:cs typeface="Tahoma"/>
              </a:rPr>
              <a:t>d</a:t>
            </a:r>
            <a:r>
              <a:rPr sz="2700" b="1" spc="20" dirty="0">
                <a:solidFill>
                  <a:srgbClr val="2D2D2D"/>
                </a:solidFill>
                <a:latin typeface="Tahoma"/>
                <a:cs typeface="Tahoma"/>
              </a:rPr>
              <a:t>i</a:t>
            </a:r>
            <a:r>
              <a:rPr sz="2700" b="1" spc="80" dirty="0">
                <a:solidFill>
                  <a:srgbClr val="2D2D2D"/>
                </a:solidFill>
                <a:latin typeface="Tahoma"/>
                <a:cs typeface="Tahoma"/>
              </a:rPr>
              <a:t>n</a:t>
            </a:r>
            <a:r>
              <a:rPr sz="2700" b="1" spc="40" dirty="0">
                <a:solidFill>
                  <a:srgbClr val="2D2D2D"/>
                </a:solidFill>
                <a:latin typeface="Tahoma"/>
                <a:cs typeface="Tahoma"/>
              </a:rPr>
              <a:t>g</a:t>
            </a:r>
            <a:r>
              <a:rPr sz="2700" b="1" spc="-335" dirty="0">
                <a:solidFill>
                  <a:srgbClr val="2D2D2D"/>
                </a:solidFill>
                <a:latin typeface="Tahoma"/>
                <a:cs typeface="Tahoma"/>
              </a:rPr>
              <a:t>:</a:t>
            </a:r>
            <a:r>
              <a:rPr sz="2700" b="1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54" dirty="0">
                <a:solidFill>
                  <a:srgbClr val="2D2D2D"/>
                </a:solidFill>
                <a:latin typeface="Tahoma"/>
                <a:cs typeface="Tahoma"/>
              </a:rPr>
              <a:t>C</a:t>
            </a:r>
            <a:r>
              <a:rPr sz="2700" spc="215" dirty="0">
                <a:solidFill>
                  <a:srgbClr val="2D2D2D"/>
                </a:solidFill>
                <a:latin typeface="Tahoma"/>
                <a:cs typeface="Tahoma"/>
              </a:rPr>
              <a:t>o</a:t>
            </a:r>
            <a:r>
              <a:rPr sz="2700" spc="275" dirty="0">
                <a:solidFill>
                  <a:srgbClr val="2D2D2D"/>
                </a:solidFill>
                <a:latin typeface="Tahoma"/>
                <a:cs typeface="Tahoma"/>
              </a:rPr>
              <a:t>n</a:t>
            </a:r>
            <a:r>
              <a:rPr sz="2700" spc="60" dirty="0">
                <a:solidFill>
                  <a:srgbClr val="2D2D2D"/>
                </a:solidFill>
                <a:latin typeface="Tahoma"/>
                <a:cs typeface="Tahoma"/>
              </a:rPr>
              <a:t>f</a:t>
            </a:r>
            <a:r>
              <a:rPr sz="2700" spc="140" dirty="0">
                <a:solidFill>
                  <a:srgbClr val="2D2D2D"/>
                </a:solidFill>
                <a:latin typeface="Tahoma"/>
                <a:cs typeface="Tahoma"/>
              </a:rPr>
              <a:t>i</a:t>
            </a:r>
            <a:r>
              <a:rPr sz="2700" spc="85" dirty="0">
                <a:solidFill>
                  <a:srgbClr val="2D2D2D"/>
                </a:solidFill>
                <a:latin typeface="Tahoma"/>
                <a:cs typeface="Tahoma"/>
              </a:rPr>
              <a:t>r</a:t>
            </a:r>
            <a:r>
              <a:rPr sz="2700" spc="545" dirty="0">
                <a:solidFill>
                  <a:srgbClr val="2D2D2D"/>
                </a:solidFill>
                <a:latin typeface="Tahoma"/>
                <a:cs typeface="Tahoma"/>
              </a:rPr>
              <a:t>m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60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700" spc="275" dirty="0">
                <a:solidFill>
                  <a:srgbClr val="2D2D2D"/>
                </a:solidFill>
                <a:latin typeface="Tahoma"/>
                <a:cs typeface="Tahoma"/>
              </a:rPr>
              <a:t>n</a:t>
            </a:r>
            <a:r>
              <a:rPr sz="2700" spc="245" dirty="0">
                <a:solidFill>
                  <a:srgbClr val="2D2D2D"/>
                </a:solidFill>
                <a:latin typeface="Tahoma"/>
                <a:cs typeface="Tahoma"/>
              </a:rPr>
              <a:t>d  </a:t>
            </a:r>
            <a:r>
              <a:rPr sz="2700" spc="175" dirty="0">
                <a:solidFill>
                  <a:srgbClr val="2D2D2D"/>
                </a:solidFill>
                <a:latin typeface="Tahoma"/>
                <a:cs typeface="Tahoma"/>
              </a:rPr>
              <a:t>validate</a:t>
            </a:r>
            <a:r>
              <a:rPr sz="27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90" dirty="0">
                <a:solidFill>
                  <a:srgbClr val="2D2D2D"/>
                </a:solidFill>
                <a:latin typeface="Tahoma"/>
                <a:cs typeface="Tahoma"/>
              </a:rPr>
              <a:t>individuals</a:t>
            </a:r>
            <a:r>
              <a:rPr sz="27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50" dirty="0">
                <a:solidFill>
                  <a:srgbClr val="2D2D2D"/>
                </a:solidFill>
                <a:latin typeface="Tahoma"/>
                <a:cs typeface="Tahoma"/>
              </a:rPr>
              <a:t>or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55" dirty="0">
                <a:solidFill>
                  <a:srgbClr val="2D2D2D"/>
                </a:solidFill>
                <a:latin typeface="Tahoma"/>
                <a:cs typeface="Tahoma"/>
              </a:rPr>
              <a:t>businesses </a:t>
            </a:r>
            <a:r>
              <a:rPr sz="2700" spc="-83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10" dirty="0">
                <a:solidFill>
                  <a:srgbClr val="2D2D2D"/>
                </a:solidFill>
                <a:latin typeface="Tahoma"/>
                <a:cs typeface="Tahoma"/>
              </a:rPr>
              <a:t>by </a:t>
            </a:r>
            <a:r>
              <a:rPr sz="2700" spc="180" dirty="0">
                <a:solidFill>
                  <a:srgbClr val="2D2D2D"/>
                </a:solidFill>
                <a:latin typeface="Tahoma"/>
                <a:cs typeface="Tahoma"/>
              </a:rPr>
              <a:t>accessing </a:t>
            </a:r>
            <a:r>
              <a:rPr sz="2700" spc="200" dirty="0">
                <a:solidFill>
                  <a:srgbClr val="2D2D2D"/>
                </a:solidFill>
                <a:latin typeface="Tahoma"/>
                <a:cs typeface="Tahoma"/>
              </a:rPr>
              <a:t>government- </a:t>
            </a:r>
            <a:r>
              <a:rPr sz="2700" spc="204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10" dirty="0">
                <a:solidFill>
                  <a:srgbClr val="2D2D2D"/>
                </a:solidFill>
                <a:latin typeface="Tahoma"/>
                <a:cs typeface="Tahoma"/>
              </a:rPr>
              <a:t>approved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04" dirty="0">
                <a:solidFill>
                  <a:srgbClr val="2D2D2D"/>
                </a:solidFill>
                <a:latin typeface="Tahoma"/>
                <a:cs typeface="Tahoma"/>
              </a:rPr>
              <a:t>documents.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Tahoma"/>
              <a:cs typeface="Tahoma"/>
            </a:endParaRPr>
          </a:p>
          <a:p>
            <a:pPr marL="12700" marR="269875">
              <a:lnSpc>
                <a:spcPct val="131900"/>
              </a:lnSpc>
            </a:pPr>
            <a:r>
              <a:rPr sz="2700" b="1" dirty="0">
                <a:solidFill>
                  <a:srgbClr val="2D2D2D"/>
                </a:solidFill>
                <a:latin typeface="Tahoma"/>
                <a:cs typeface="Tahoma"/>
              </a:rPr>
              <a:t>Lending: </a:t>
            </a:r>
            <a:r>
              <a:rPr sz="2700" spc="225" dirty="0">
                <a:solidFill>
                  <a:srgbClr val="2D2D2D"/>
                </a:solidFill>
                <a:latin typeface="Tahoma"/>
                <a:cs typeface="Tahoma"/>
              </a:rPr>
              <a:t>Launch </a:t>
            </a:r>
            <a:r>
              <a:rPr sz="2700" spc="160" dirty="0">
                <a:solidFill>
                  <a:srgbClr val="2D2D2D"/>
                </a:solidFill>
                <a:latin typeface="Tahoma"/>
                <a:cs typeface="Tahoma"/>
              </a:rPr>
              <a:t>your </a:t>
            </a:r>
            <a:r>
              <a:rPr sz="2700" spc="200" dirty="0">
                <a:solidFill>
                  <a:srgbClr val="2D2D2D"/>
                </a:solidFill>
                <a:latin typeface="Tahoma"/>
                <a:cs typeface="Tahoma"/>
              </a:rPr>
              <a:t>white- </a:t>
            </a:r>
            <a:r>
              <a:rPr sz="2700" spc="204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10" dirty="0">
                <a:solidFill>
                  <a:srgbClr val="2D2D2D"/>
                </a:solidFill>
                <a:latin typeface="Tahoma"/>
                <a:cs typeface="Tahoma"/>
              </a:rPr>
              <a:t>labelled</a:t>
            </a:r>
            <a:r>
              <a:rPr sz="2700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29" dirty="0">
                <a:solidFill>
                  <a:srgbClr val="2D2D2D"/>
                </a:solidFill>
                <a:latin typeface="Tahoma"/>
                <a:cs typeface="Tahoma"/>
              </a:rPr>
              <a:t>lending</a:t>
            </a:r>
            <a:r>
              <a:rPr sz="27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40" dirty="0">
                <a:solidFill>
                  <a:srgbClr val="2D2D2D"/>
                </a:solidFill>
                <a:latin typeface="Tahoma"/>
                <a:cs typeface="Tahoma"/>
              </a:rPr>
              <a:t>product</a:t>
            </a:r>
            <a:r>
              <a:rPr sz="27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50" dirty="0">
                <a:solidFill>
                  <a:srgbClr val="2D2D2D"/>
                </a:solidFill>
                <a:latin typeface="Tahoma"/>
                <a:cs typeface="Tahoma"/>
              </a:rPr>
              <a:t>on</a:t>
            </a:r>
            <a:r>
              <a:rPr sz="27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60" dirty="0">
                <a:solidFill>
                  <a:srgbClr val="2D2D2D"/>
                </a:solidFill>
                <a:latin typeface="Tahoma"/>
                <a:cs typeface="Tahoma"/>
              </a:rPr>
              <a:t>your </a:t>
            </a:r>
            <a:r>
              <a:rPr sz="2700" spc="-83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20" dirty="0">
                <a:solidFill>
                  <a:srgbClr val="2D2D2D"/>
                </a:solidFill>
                <a:latin typeface="Tahoma"/>
                <a:cs typeface="Tahoma"/>
              </a:rPr>
              <a:t>platform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rgbClr val="2D2D2D"/>
                </a:solidFill>
                <a:latin typeface="Tahoma"/>
                <a:cs typeface="Tahoma"/>
              </a:rPr>
              <a:t>today.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00126" y="3848853"/>
            <a:ext cx="5555615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sz="2700" b="1" spc="70" dirty="0">
                <a:solidFill>
                  <a:srgbClr val="2D2D2D"/>
                </a:solidFill>
                <a:latin typeface="Tahoma"/>
                <a:cs typeface="Tahoma"/>
              </a:rPr>
              <a:t>B</a:t>
            </a:r>
            <a:r>
              <a:rPr sz="2700" b="1" spc="5" dirty="0">
                <a:solidFill>
                  <a:srgbClr val="2D2D2D"/>
                </a:solidFill>
                <a:latin typeface="Tahoma"/>
                <a:cs typeface="Tahoma"/>
              </a:rPr>
              <a:t>y</a:t>
            </a:r>
            <a:r>
              <a:rPr sz="2700" b="1" spc="45" dirty="0">
                <a:solidFill>
                  <a:srgbClr val="2D2D2D"/>
                </a:solidFill>
                <a:latin typeface="Tahoma"/>
                <a:cs typeface="Tahoma"/>
              </a:rPr>
              <a:t>t</a:t>
            </a:r>
            <a:r>
              <a:rPr sz="2700" b="1" spc="15" dirty="0">
                <a:solidFill>
                  <a:srgbClr val="2D2D2D"/>
                </a:solidFill>
                <a:latin typeface="Tahoma"/>
                <a:cs typeface="Tahoma"/>
              </a:rPr>
              <a:t>e</a:t>
            </a:r>
            <a:r>
              <a:rPr sz="2700" b="1" spc="-10" dirty="0">
                <a:solidFill>
                  <a:srgbClr val="2D2D2D"/>
                </a:solidFill>
                <a:latin typeface="Tahoma"/>
                <a:cs typeface="Tahoma"/>
              </a:rPr>
              <a:t>s</a:t>
            </a:r>
            <a:r>
              <a:rPr sz="2700" b="1" spc="-335" dirty="0">
                <a:solidFill>
                  <a:srgbClr val="2D2D2D"/>
                </a:solidFill>
                <a:latin typeface="Tahoma"/>
                <a:cs typeface="Tahoma"/>
              </a:rPr>
              <a:t>:</a:t>
            </a:r>
            <a:r>
              <a:rPr sz="2700" b="1" spc="-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320" dirty="0">
                <a:solidFill>
                  <a:srgbClr val="2D2D2D"/>
                </a:solidFill>
                <a:latin typeface="Tahoma"/>
                <a:cs typeface="Tahoma"/>
              </a:rPr>
              <a:t>P</a:t>
            </a:r>
            <a:r>
              <a:rPr sz="2700" spc="250" dirty="0">
                <a:solidFill>
                  <a:srgbClr val="2D2D2D"/>
                </a:solidFill>
                <a:latin typeface="Tahoma"/>
                <a:cs typeface="Tahoma"/>
              </a:rPr>
              <a:t>u</a:t>
            </a:r>
            <a:r>
              <a:rPr sz="2700" spc="170" dirty="0">
                <a:solidFill>
                  <a:srgbClr val="2D2D2D"/>
                </a:solidFill>
                <a:latin typeface="Tahoma"/>
                <a:cs typeface="Tahoma"/>
              </a:rPr>
              <a:t>l</a:t>
            </a:r>
            <a:r>
              <a:rPr sz="2700" spc="175" dirty="0">
                <a:solidFill>
                  <a:srgbClr val="2D2D2D"/>
                </a:solidFill>
                <a:latin typeface="Tahoma"/>
                <a:cs typeface="Tahoma"/>
              </a:rPr>
              <a:t>l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55" dirty="0">
                <a:solidFill>
                  <a:srgbClr val="2D2D2D"/>
                </a:solidFill>
                <a:latin typeface="Tahoma"/>
                <a:cs typeface="Tahoma"/>
              </a:rPr>
              <a:t>s</a:t>
            </a:r>
            <a:r>
              <a:rPr sz="2700" spc="160" dirty="0">
                <a:solidFill>
                  <a:srgbClr val="2D2D2D"/>
                </a:solidFill>
                <a:latin typeface="Tahoma"/>
                <a:cs typeface="Tahoma"/>
              </a:rPr>
              <a:t>e</a:t>
            </a:r>
            <a:r>
              <a:rPr sz="2700" spc="270" dirty="0">
                <a:solidFill>
                  <a:srgbClr val="2D2D2D"/>
                </a:solidFill>
                <a:latin typeface="Tahoma"/>
                <a:cs typeface="Tahoma"/>
              </a:rPr>
              <a:t>c</a:t>
            </a:r>
            <a:r>
              <a:rPr sz="2700" spc="250" dirty="0">
                <a:solidFill>
                  <a:srgbClr val="2D2D2D"/>
                </a:solidFill>
                <a:latin typeface="Tahoma"/>
                <a:cs typeface="Tahoma"/>
              </a:rPr>
              <a:t>u</a:t>
            </a:r>
            <a:r>
              <a:rPr sz="2700" spc="85" dirty="0">
                <a:solidFill>
                  <a:srgbClr val="2D2D2D"/>
                </a:solidFill>
                <a:latin typeface="Tahoma"/>
                <a:cs typeface="Tahoma"/>
              </a:rPr>
              <a:t>r</a:t>
            </a:r>
            <a:r>
              <a:rPr sz="2700" spc="165" dirty="0">
                <a:solidFill>
                  <a:srgbClr val="2D2D2D"/>
                </a:solidFill>
                <a:latin typeface="Tahoma"/>
                <a:cs typeface="Tahoma"/>
              </a:rPr>
              <a:t>e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340" dirty="0">
                <a:solidFill>
                  <a:srgbClr val="2D2D2D"/>
                </a:solidFill>
                <a:latin typeface="Tahoma"/>
                <a:cs typeface="Tahoma"/>
              </a:rPr>
              <a:t>d</a:t>
            </a:r>
            <a:r>
              <a:rPr sz="2700" spc="160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700" spc="190" dirty="0">
                <a:solidFill>
                  <a:srgbClr val="2D2D2D"/>
                </a:solidFill>
                <a:latin typeface="Tahoma"/>
                <a:cs typeface="Tahoma"/>
              </a:rPr>
              <a:t>t</a:t>
            </a:r>
            <a:r>
              <a:rPr sz="2700" spc="165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15" dirty="0">
                <a:solidFill>
                  <a:srgbClr val="2D2D2D"/>
                </a:solidFill>
                <a:latin typeface="Tahoma"/>
                <a:cs typeface="Tahoma"/>
              </a:rPr>
              <a:t>o</a:t>
            </a:r>
            <a:r>
              <a:rPr sz="2700" spc="65" dirty="0">
                <a:solidFill>
                  <a:srgbClr val="2D2D2D"/>
                </a:solidFill>
                <a:latin typeface="Tahoma"/>
                <a:cs typeface="Tahoma"/>
              </a:rPr>
              <a:t>f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50" dirty="0">
                <a:solidFill>
                  <a:srgbClr val="2D2D2D"/>
                </a:solidFill>
                <a:latin typeface="Tahoma"/>
                <a:cs typeface="Tahoma"/>
              </a:rPr>
              <a:t>u</a:t>
            </a:r>
            <a:r>
              <a:rPr sz="2700" spc="55" dirty="0">
                <a:solidFill>
                  <a:srgbClr val="2D2D2D"/>
                </a:solidFill>
                <a:latin typeface="Tahoma"/>
                <a:cs typeface="Tahoma"/>
              </a:rPr>
              <a:t>s</a:t>
            </a:r>
            <a:r>
              <a:rPr sz="2700" spc="160" dirty="0">
                <a:solidFill>
                  <a:srgbClr val="2D2D2D"/>
                </a:solidFill>
                <a:latin typeface="Tahoma"/>
                <a:cs typeface="Tahoma"/>
              </a:rPr>
              <a:t>e</a:t>
            </a:r>
            <a:r>
              <a:rPr sz="2700" spc="90" dirty="0">
                <a:solidFill>
                  <a:srgbClr val="2D2D2D"/>
                </a:solidFill>
                <a:latin typeface="Tahoma"/>
                <a:cs typeface="Tahoma"/>
              </a:rPr>
              <a:t>r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15" dirty="0">
                <a:solidFill>
                  <a:srgbClr val="2D2D2D"/>
                </a:solidFill>
                <a:latin typeface="Tahoma"/>
                <a:cs typeface="Tahoma"/>
              </a:rPr>
              <a:t>o</a:t>
            </a:r>
            <a:r>
              <a:rPr sz="2700" spc="80" dirty="0">
                <a:solidFill>
                  <a:srgbClr val="2D2D2D"/>
                </a:solidFill>
                <a:latin typeface="Tahoma"/>
                <a:cs typeface="Tahoma"/>
              </a:rPr>
              <a:t>r  </a:t>
            </a:r>
            <a:r>
              <a:rPr sz="2700" spc="175" dirty="0">
                <a:solidFill>
                  <a:srgbClr val="2D2D2D"/>
                </a:solidFill>
                <a:latin typeface="Tahoma"/>
                <a:cs typeface="Tahoma"/>
              </a:rPr>
              <a:t>entity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54" dirty="0">
                <a:solidFill>
                  <a:srgbClr val="2D2D2D"/>
                </a:solidFill>
                <a:latin typeface="Tahoma"/>
                <a:cs typeface="Tahoma"/>
              </a:rPr>
              <a:t>with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65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75" dirty="0">
                <a:solidFill>
                  <a:srgbClr val="2D2D2D"/>
                </a:solidFill>
                <a:latin typeface="Tahoma"/>
                <a:cs typeface="Tahoma"/>
              </a:rPr>
              <a:t>single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65" dirty="0">
                <a:solidFill>
                  <a:srgbClr val="2D2D2D"/>
                </a:solidFill>
                <a:latin typeface="Tahoma"/>
                <a:cs typeface="Tahoma"/>
              </a:rPr>
              <a:t>API</a:t>
            </a:r>
            <a:r>
              <a:rPr sz="27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2D2D2D"/>
                </a:solidFill>
                <a:latin typeface="Tahoma"/>
                <a:cs typeface="Tahoma"/>
              </a:rPr>
              <a:t>hit.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98724" y="6528410"/>
            <a:ext cx="5608955" cy="165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sz="2700" b="1" spc="5" dirty="0">
                <a:solidFill>
                  <a:srgbClr val="2D2D2D"/>
                </a:solidFill>
                <a:latin typeface="Tahoma"/>
                <a:cs typeface="Tahoma"/>
              </a:rPr>
              <a:t>Hyperstreams: </a:t>
            </a:r>
            <a:r>
              <a:rPr sz="2700" spc="245" dirty="0">
                <a:solidFill>
                  <a:srgbClr val="2D2D2D"/>
                </a:solidFill>
                <a:latin typeface="Tahoma"/>
                <a:cs typeface="Tahoma"/>
              </a:rPr>
              <a:t>Build </a:t>
            </a:r>
            <a:r>
              <a:rPr sz="2700" spc="160" dirty="0">
                <a:solidFill>
                  <a:srgbClr val="2D2D2D"/>
                </a:solidFill>
                <a:latin typeface="Tahoma"/>
                <a:cs typeface="Tahoma"/>
              </a:rPr>
              <a:t>your </a:t>
            </a:r>
            <a:r>
              <a:rPr sz="2700" spc="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95" dirty="0">
                <a:solidFill>
                  <a:srgbClr val="2D2D2D"/>
                </a:solidFill>
                <a:latin typeface="Tahoma"/>
                <a:cs typeface="Tahoma"/>
              </a:rPr>
              <a:t>Financial </a:t>
            </a:r>
            <a:r>
              <a:rPr sz="2700" spc="240" dirty="0">
                <a:solidFill>
                  <a:srgbClr val="2D2D2D"/>
                </a:solidFill>
                <a:latin typeface="Tahoma"/>
                <a:cs typeface="Tahoma"/>
              </a:rPr>
              <a:t>product </a:t>
            </a:r>
            <a:r>
              <a:rPr sz="2700" spc="190" dirty="0">
                <a:solidFill>
                  <a:srgbClr val="2D2D2D"/>
                </a:solidFill>
                <a:latin typeface="Tahoma"/>
                <a:cs typeface="Tahoma"/>
              </a:rPr>
              <a:t>using </a:t>
            </a:r>
            <a:r>
              <a:rPr sz="2700" spc="165" dirty="0">
                <a:solidFill>
                  <a:srgbClr val="2D2D2D"/>
                </a:solidFill>
                <a:latin typeface="Tahoma"/>
                <a:cs typeface="Tahoma"/>
              </a:rPr>
              <a:t>a </a:t>
            </a:r>
            <a:r>
              <a:rPr sz="2700" spc="145" dirty="0">
                <a:solidFill>
                  <a:srgbClr val="2D2D2D"/>
                </a:solidFill>
                <a:latin typeface="Tahoma"/>
                <a:cs typeface="Tahoma"/>
              </a:rPr>
              <a:t>pre- </a:t>
            </a:r>
            <a:r>
              <a:rPr sz="2700" spc="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20" dirty="0">
                <a:solidFill>
                  <a:srgbClr val="2D2D2D"/>
                </a:solidFill>
                <a:latin typeface="Tahoma"/>
                <a:cs typeface="Tahoma"/>
              </a:rPr>
              <a:t>built</a:t>
            </a:r>
            <a:r>
              <a:rPr sz="27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10" dirty="0">
                <a:solidFill>
                  <a:srgbClr val="2D2D2D"/>
                </a:solidFill>
                <a:latin typeface="Tahoma"/>
                <a:cs typeface="Tahoma"/>
              </a:rPr>
              <a:t>sequence</a:t>
            </a:r>
            <a:r>
              <a:rPr sz="27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solidFill>
                  <a:srgbClr val="2D2D2D"/>
                </a:solidFill>
                <a:latin typeface="Tahoma"/>
                <a:cs typeface="Tahoma"/>
              </a:rPr>
              <a:t>of</a:t>
            </a:r>
            <a:r>
              <a:rPr sz="27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35" dirty="0">
                <a:solidFill>
                  <a:srgbClr val="2D2D2D"/>
                </a:solidFill>
                <a:latin typeface="Tahoma"/>
                <a:cs typeface="Tahoma"/>
              </a:rPr>
              <a:t>APIs</a:t>
            </a:r>
            <a:r>
              <a:rPr sz="27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260" dirty="0">
                <a:solidFill>
                  <a:srgbClr val="2D2D2D"/>
                </a:solidFill>
                <a:latin typeface="Tahoma"/>
                <a:cs typeface="Tahoma"/>
              </a:rPr>
              <a:t>and</a:t>
            </a:r>
            <a:r>
              <a:rPr sz="27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700" spc="120" dirty="0">
                <a:solidFill>
                  <a:srgbClr val="2D2D2D"/>
                </a:solidFill>
                <a:latin typeface="Tahoma"/>
                <a:cs typeface="Tahoma"/>
              </a:rPr>
              <a:t>SDKs.</a:t>
            </a:r>
            <a:endParaRPr sz="27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977" y="6802689"/>
            <a:ext cx="700872" cy="7746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16397" y="4023561"/>
            <a:ext cx="697476" cy="70023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0225" y="4020801"/>
            <a:ext cx="700548" cy="7000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44626" y="0"/>
            <a:ext cx="6245710" cy="63791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4290" marR="5080">
              <a:lnSpc>
                <a:spcPts val="6750"/>
              </a:lnSpc>
              <a:spcBef>
                <a:spcPts val="1500"/>
              </a:spcBef>
            </a:pPr>
            <a:r>
              <a:rPr spc="245" dirty="0"/>
              <a:t>HOW </a:t>
            </a:r>
            <a:r>
              <a:rPr spc="160" dirty="0">
                <a:solidFill>
                  <a:srgbClr val="0192FF"/>
                </a:solidFill>
              </a:rPr>
              <a:t>DECENTRO </a:t>
            </a:r>
            <a:r>
              <a:rPr spc="175" dirty="0"/>
              <a:t>HELPED </a:t>
            </a:r>
            <a:r>
              <a:rPr spc="245" dirty="0"/>
              <a:t>ZOOZLE </a:t>
            </a:r>
            <a:r>
              <a:rPr spc="250" dirty="0"/>
              <a:t> </a:t>
            </a:r>
            <a:r>
              <a:rPr spc="-229" dirty="0"/>
              <a:t>SIMPLIFY</a:t>
            </a:r>
            <a:r>
              <a:rPr spc="-415" dirty="0"/>
              <a:t> </a:t>
            </a:r>
            <a:r>
              <a:rPr dirty="0"/>
              <a:t>COLLECTIONS</a:t>
            </a:r>
            <a:r>
              <a:rPr spc="-409" dirty="0"/>
              <a:t> </a:t>
            </a:r>
            <a:r>
              <a:rPr spc="-655" dirty="0"/>
              <a:t>&amp;</a:t>
            </a:r>
            <a:r>
              <a:rPr spc="-415" dirty="0"/>
              <a:t> </a:t>
            </a:r>
            <a:r>
              <a:rPr spc="65" dirty="0"/>
              <a:t>PAYOUTS?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1253" y="3105137"/>
            <a:ext cx="5807075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100"/>
              </a:spcBef>
            </a:pPr>
            <a:r>
              <a:rPr sz="2600" spc="204" dirty="0">
                <a:solidFill>
                  <a:srgbClr val="2D2D2D"/>
                </a:solidFill>
                <a:latin typeface="Tahoma"/>
                <a:cs typeface="Tahoma"/>
              </a:rPr>
              <a:t>Zoozle</a:t>
            </a:r>
            <a:r>
              <a:rPr sz="26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00" dirty="0">
                <a:solidFill>
                  <a:srgbClr val="2D2D2D"/>
                </a:solidFill>
                <a:latin typeface="Tahoma"/>
                <a:cs typeface="Tahoma"/>
              </a:rPr>
              <a:t>is</a:t>
            </a:r>
            <a:r>
              <a:rPr sz="26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10" dirty="0">
                <a:solidFill>
                  <a:srgbClr val="2D2D2D"/>
                </a:solidFill>
                <a:latin typeface="Tahoma"/>
                <a:cs typeface="Tahoma"/>
              </a:rPr>
              <a:t>an</a:t>
            </a:r>
            <a:r>
              <a:rPr sz="26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29" dirty="0">
                <a:solidFill>
                  <a:srgbClr val="2D2D2D"/>
                </a:solidFill>
                <a:latin typeface="Tahoma"/>
                <a:cs typeface="Tahoma"/>
              </a:rPr>
              <a:t>e-commerce</a:t>
            </a:r>
            <a:r>
              <a:rPr sz="26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10" dirty="0">
                <a:solidFill>
                  <a:srgbClr val="2D2D2D"/>
                </a:solidFill>
                <a:latin typeface="Tahoma"/>
                <a:cs typeface="Tahoma"/>
              </a:rPr>
              <a:t>platform </a:t>
            </a:r>
            <a:r>
              <a:rPr sz="2600" spc="21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14" dirty="0">
                <a:solidFill>
                  <a:srgbClr val="2D2D2D"/>
                </a:solidFill>
                <a:latin typeface="Tahoma"/>
                <a:cs typeface="Tahoma"/>
              </a:rPr>
              <a:t>for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29" dirty="0">
                <a:solidFill>
                  <a:srgbClr val="2D2D2D"/>
                </a:solidFill>
                <a:latin typeface="Tahoma"/>
                <a:cs typeface="Tahoma"/>
              </a:rPr>
              <a:t>companies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95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00" dirty="0">
                <a:solidFill>
                  <a:srgbClr val="2D2D2D"/>
                </a:solidFill>
                <a:latin typeface="Tahoma"/>
                <a:cs typeface="Tahoma"/>
              </a:rPr>
              <a:t>find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70" dirty="0">
                <a:solidFill>
                  <a:srgbClr val="2D2D2D"/>
                </a:solidFill>
                <a:latin typeface="Tahoma"/>
                <a:cs typeface="Tahoma"/>
              </a:rPr>
              <a:t>leads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-30" dirty="0">
                <a:solidFill>
                  <a:srgbClr val="2D2D2D"/>
                </a:solidFill>
                <a:latin typeface="Tahoma"/>
                <a:cs typeface="Tahoma"/>
              </a:rPr>
              <a:t>&amp;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70" dirty="0">
                <a:solidFill>
                  <a:srgbClr val="2D2D2D"/>
                </a:solidFill>
                <a:latin typeface="Tahoma"/>
                <a:cs typeface="Tahoma"/>
              </a:rPr>
              <a:t>make </a:t>
            </a:r>
            <a:r>
              <a:rPr sz="2600" spc="-79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80" dirty="0">
                <a:solidFill>
                  <a:srgbClr val="2D2D2D"/>
                </a:solidFill>
                <a:latin typeface="Tahoma"/>
                <a:cs typeface="Tahoma"/>
              </a:rPr>
              <a:t>purchases</a:t>
            </a:r>
            <a:r>
              <a:rPr sz="26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15" dirty="0">
                <a:solidFill>
                  <a:srgbClr val="2D2D2D"/>
                </a:solidFill>
                <a:latin typeface="Tahoma"/>
                <a:cs typeface="Tahoma"/>
              </a:rPr>
              <a:t>from</a:t>
            </a:r>
            <a:r>
              <a:rPr sz="26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40" dirty="0">
                <a:solidFill>
                  <a:srgbClr val="2D2D2D"/>
                </a:solidFill>
                <a:latin typeface="Tahoma"/>
                <a:cs typeface="Tahoma"/>
              </a:rPr>
              <a:t>verified</a:t>
            </a:r>
            <a:r>
              <a:rPr sz="26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14" dirty="0">
                <a:solidFill>
                  <a:srgbClr val="2D2D2D"/>
                </a:solidFill>
                <a:latin typeface="Tahoma"/>
                <a:cs typeface="Tahoma"/>
              </a:rPr>
              <a:t>businesses.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" y="6130395"/>
            <a:ext cx="5952797" cy="41666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71253" y="5540397"/>
            <a:ext cx="5849620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100"/>
              </a:spcBef>
            </a:pPr>
            <a:r>
              <a:rPr sz="2600" spc="204" dirty="0">
                <a:solidFill>
                  <a:srgbClr val="2D2D2D"/>
                </a:solidFill>
                <a:latin typeface="Tahoma"/>
                <a:cs typeface="Tahoma"/>
              </a:rPr>
              <a:t>Zoozle </a:t>
            </a:r>
            <a:r>
              <a:rPr sz="2600" spc="195" dirty="0">
                <a:solidFill>
                  <a:srgbClr val="2D2D2D"/>
                </a:solidFill>
                <a:latin typeface="Tahoma"/>
                <a:cs typeface="Tahoma"/>
              </a:rPr>
              <a:t>helps </a:t>
            </a:r>
            <a:r>
              <a:rPr sz="2600" spc="150" dirty="0">
                <a:solidFill>
                  <a:srgbClr val="2D2D2D"/>
                </a:solidFill>
                <a:latin typeface="Tahoma"/>
                <a:cs typeface="Tahoma"/>
              </a:rPr>
              <a:t>businesses </a:t>
            </a:r>
            <a:r>
              <a:rPr sz="2600" spc="245" dirty="0">
                <a:solidFill>
                  <a:srgbClr val="2D2D2D"/>
                </a:solidFill>
                <a:latin typeface="Tahoma"/>
                <a:cs typeface="Tahoma"/>
              </a:rPr>
              <a:t>with </a:t>
            </a:r>
            <a:r>
              <a:rPr sz="2600" spc="200" dirty="0">
                <a:solidFill>
                  <a:srgbClr val="2D2D2D"/>
                </a:solidFill>
                <a:latin typeface="Tahoma"/>
                <a:cs typeface="Tahoma"/>
              </a:rPr>
              <a:t>lead </a:t>
            </a:r>
            <a:r>
              <a:rPr sz="2600" spc="-80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45" dirty="0">
                <a:solidFill>
                  <a:srgbClr val="2D2D2D"/>
                </a:solidFill>
                <a:latin typeface="Tahoma"/>
                <a:cs typeface="Tahoma"/>
              </a:rPr>
              <a:t>generation,</a:t>
            </a:r>
            <a:r>
              <a:rPr sz="26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20" dirty="0">
                <a:solidFill>
                  <a:srgbClr val="2D2D2D"/>
                </a:solidFill>
                <a:latin typeface="Tahoma"/>
                <a:cs typeface="Tahoma"/>
              </a:rPr>
              <a:t>logistics,</a:t>
            </a:r>
            <a:r>
              <a:rPr sz="26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85" dirty="0">
                <a:solidFill>
                  <a:srgbClr val="2D2D2D"/>
                </a:solidFill>
                <a:latin typeface="Tahoma"/>
                <a:cs typeface="Tahoma"/>
              </a:rPr>
              <a:t>supplier</a:t>
            </a:r>
            <a:r>
              <a:rPr sz="2600" spc="-16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90" dirty="0">
                <a:solidFill>
                  <a:srgbClr val="2D2D2D"/>
                </a:solidFill>
                <a:latin typeface="Tahoma"/>
                <a:cs typeface="Tahoma"/>
              </a:rPr>
              <a:t>credit </a:t>
            </a:r>
            <a:r>
              <a:rPr sz="2600" spc="-79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-30" dirty="0">
                <a:solidFill>
                  <a:srgbClr val="2D2D2D"/>
                </a:solidFill>
                <a:latin typeface="Tahoma"/>
                <a:cs typeface="Tahoma"/>
              </a:rPr>
              <a:t>&amp; </a:t>
            </a:r>
            <a:r>
              <a:rPr sz="2600" spc="155" dirty="0">
                <a:solidFill>
                  <a:srgbClr val="2D2D2D"/>
                </a:solidFill>
                <a:latin typeface="Tahoma"/>
                <a:cs typeface="Tahoma"/>
              </a:rPr>
              <a:t>financing, </a:t>
            </a:r>
            <a:r>
              <a:rPr sz="2600" spc="250" dirty="0">
                <a:solidFill>
                  <a:srgbClr val="2D2D2D"/>
                </a:solidFill>
                <a:latin typeface="Tahoma"/>
                <a:cs typeface="Tahoma"/>
              </a:rPr>
              <a:t>and </a:t>
            </a:r>
            <a:r>
              <a:rPr sz="2600" spc="240" dirty="0">
                <a:solidFill>
                  <a:srgbClr val="2D2D2D"/>
                </a:solidFill>
                <a:latin typeface="Tahoma"/>
                <a:cs typeface="Tahoma"/>
              </a:rPr>
              <a:t>payment </a:t>
            </a:r>
            <a:r>
              <a:rPr sz="2600" spc="2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15" dirty="0">
                <a:solidFill>
                  <a:srgbClr val="2D2D2D"/>
                </a:solidFill>
                <a:latin typeface="Tahoma"/>
                <a:cs typeface="Tahoma"/>
              </a:rPr>
              <a:t>management,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95" dirty="0">
                <a:solidFill>
                  <a:srgbClr val="2D2D2D"/>
                </a:solidFill>
                <a:latin typeface="Tahoma"/>
                <a:cs typeface="Tahoma"/>
              </a:rPr>
              <a:t>etc.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3982" y="3105137"/>
            <a:ext cx="6114415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100"/>
              </a:spcBef>
            </a:pPr>
            <a:r>
              <a:rPr sz="2600" spc="204" dirty="0">
                <a:solidFill>
                  <a:srgbClr val="2D2D2D"/>
                </a:solidFill>
                <a:latin typeface="Tahoma"/>
                <a:cs typeface="Tahoma"/>
              </a:rPr>
              <a:t>Zoozle </a:t>
            </a:r>
            <a:r>
              <a:rPr sz="2600" spc="195" dirty="0">
                <a:solidFill>
                  <a:srgbClr val="2D2D2D"/>
                </a:solidFill>
                <a:latin typeface="Tahoma"/>
                <a:cs typeface="Tahoma"/>
              </a:rPr>
              <a:t>helps </a:t>
            </a:r>
            <a:r>
              <a:rPr sz="2600" spc="155" dirty="0">
                <a:solidFill>
                  <a:srgbClr val="2D2D2D"/>
                </a:solidFill>
                <a:latin typeface="Tahoma"/>
                <a:cs typeface="Tahoma"/>
              </a:rPr>
              <a:t>a </a:t>
            </a:r>
            <a:r>
              <a:rPr sz="2600" spc="160" dirty="0">
                <a:solidFill>
                  <a:srgbClr val="2D2D2D"/>
                </a:solidFill>
                <a:latin typeface="Tahoma"/>
                <a:cs typeface="Tahoma"/>
              </a:rPr>
              <a:t>business </a:t>
            </a:r>
            <a:r>
              <a:rPr sz="2600" spc="195" dirty="0">
                <a:solidFill>
                  <a:srgbClr val="2D2D2D"/>
                </a:solidFill>
                <a:latin typeface="Tahoma"/>
                <a:cs typeface="Tahoma"/>
              </a:rPr>
              <a:t>to </a:t>
            </a:r>
            <a:r>
              <a:rPr sz="2600" spc="180" dirty="0">
                <a:solidFill>
                  <a:srgbClr val="2D2D2D"/>
                </a:solidFill>
                <a:latin typeface="Tahoma"/>
                <a:cs typeface="Tahoma"/>
              </a:rPr>
              <a:t>gather </a:t>
            </a:r>
            <a:r>
              <a:rPr sz="2600" spc="18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70" dirty="0">
                <a:solidFill>
                  <a:srgbClr val="2D2D2D"/>
                </a:solidFill>
                <a:latin typeface="Tahoma"/>
                <a:cs typeface="Tahoma"/>
              </a:rPr>
              <a:t>leads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15" dirty="0">
                <a:solidFill>
                  <a:srgbClr val="2D2D2D"/>
                </a:solidFill>
                <a:latin typeface="Tahoma"/>
                <a:cs typeface="Tahoma"/>
              </a:rPr>
              <a:t>from</a:t>
            </a:r>
            <a:r>
              <a:rPr sz="26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35" dirty="0">
                <a:solidFill>
                  <a:srgbClr val="2D2D2D"/>
                </a:solidFill>
                <a:latin typeface="Tahoma"/>
                <a:cs typeface="Tahoma"/>
              </a:rPr>
              <a:t>everyday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40" dirty="0">
                <a:solidFill>
                  <a:srgbClr val="2D2D2D"/>
                </a:solidFill>
                <a:latin typeface="Tahoma"/>
                <a:cs typeface="Tahoma"/>
              </a:rPr>
              <a:t>purchases.</a:t>
            </a:r>
            <a:r>
              <a:rPr sz="26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25" dirty="0">
                <a:solidFill>
                  <a:srgbClr val="2D2D2D"/>
                </a:solidFill>
                <a:latin typeface="Tahoma"/>
                <a:cs typeface="Tahoma"/>
              </a:rPr>
              <a:t>Be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60" dirty="0">
                <a:solidFill>
                  <a:srgbClr val="2D2D2D"/>
                </a:solidFill>
                <a:latin typeface="Tahoma"/>
                <a:cs typeface="Tahoma"/>
              </a:rPr>
              <a:t>it </a:t>
            </a:r>
            <a:r>
              <a:rPr sz="2600" spc="1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75" dirty="0">
                <a:solidFill>
                  <a:srgbClr val="2D2D2D"/>
                </a:solidFill>
                <a:latin typeface="Tahoma"/>
                <a:cs typeface="Tahoma"/>
              </a:rPr>
              <a:t>anything-</a:t>
            </a:r>
            <a:r>
              <a:rPr sz="26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55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6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25" dirty="0">
                <a:solidFill>
                  <a:srgbClr val="2D2D2D"/>
                </a:solidFill>
                <a:latin typeface="Tahoma"/>
                <a:cs typeface="Tahoma"/>
              </a:rPr>
              <a:t>laptop</a:t>
            </a:r>
            <a:r>
              <a:rPr sz="26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45" dirty="0">
                <a:solidFill>
                  <a:srgbClr val="2D2D2D"/>
                </a:solidFill>
                <a:latin typeface="Tahoma"/>
                <a:cs typeface="Tahoma"/>
              </a:rPr>
              <a:t>or</a:t>
            </a:r>
            <a:r>
              <a:rPr sz="2600" spc="-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65" dirty="0">
                <a:solidFill>
                  <a:srgbClr val="2D2D2D"/>
                </a:solidFill>
                <a:latin typeface="Tahoma"/>
                <a:cs typeface="Tahoma"/>
              </a:rPr>
              <a:t>executive</a:t>
            </a:r>
            <a:r>
              <a:rPr sz="26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14" dirty="0">
                <a:solidFill>
                  <a:srgbClr val="2D2D2D"/>
                </a:solidFill>
                <a:latin typeface="Tahoma"/>
                <a:cs typeface="Tahoma"/>
              </a:rPr>
              <a:t>chair.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23982" y="5540397"/>
            <a:ext cx="5643245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100"/>
              </a:spcBef>
            </a:pPr>
            <a:r>
              <a:rPr sz="2600" spc="130" dirty="0">
                <a:solidFill>
                  <a:srgbClr val="2D2D2D"/>
                </a:solidFill>
                <a:latin typeface="Tahoma"/>
                <a:cs typeface="Tahoma"/>
              </a:rPr>
              <a:t>Naturally,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04" dirty="0">
                <a:solidFill>
                  <a:srgbClr val="2D2D2D"/>
                </a:solidFill>
                <a:latin typeface="Tahoma"/>
                <a:cs typeface="Tahoma"/>
              </a:rPr>
              <a:t>Zoozle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55" dirty="0">
                <a:solidFill>
                  <a:srgbClr val="2D2D2D"/>
                </a:solidFill>
                <a:latin typeface="Tahoma"/>
                <a:cs typeface="Tahoma"/>
              </a:rPr>
              <a:t>requires</a:t>
            </a:r>
            <a:r>
              <a:rPr sz="2600" spc="-14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55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55" dirty="0">
                <a:solidFill>
                  <a:srgbClr val="2D2D2D"/>
                </a:solidFill>
                <a:latin typeface="Tahoma"/>
                <a:cs typeface="Tahoma"/>
              </a:rPr>
              <a:t>secure </a:t>
            </a:r>
            <a:r>
              <a:rPr sz="2600" spc="-79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40" dirty="0">
                <a:solidFill>
                  <a:srgbClr val="2D2D2D"/>
                </a:solidFill>
                <a:latin typeface="Tahoma"/>
                <a:cs typeface="Tahoma"/>
              </a:rPr>
              <a:t>payment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60" dirty="0">
                <a:solidFill>
                  <a:srgbClr val="2D2D2D"/>
                </a:solidFill>
                <a:latin typeface="Tahoma"/>
                <a:cs typeface="Tahoma"/>
              </a:rPr>
              <a:t>collection,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50" dirty="0">
                <a:solidFill>
                  <a:srgbClr val="2D2D2D"/>
                </a:solidFill>
                <a:latin typeface="Tahoma"/>
                <a:cs typeface="Tahoma"/>
              </a:rPr>
              <a:t>and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95" dirty="0">
                <a:solidFill>
                  <a:srgbClr val="2D2D2D"/>
                </a:solidFill>
                <a:latin typeface="Tahoma"/>
                <a:cs typeface="Tahoma"/>
              </a:rPr>
              <a:t>cashflow </a:t>
            </a:r>
            <a:r>
              <a:rPr sz="2600" spc="-80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60" dirty="0">
                <a:solidFill>
                  <a:srgbClr val="2D2D2D"/>
                </a:solidFill>
                <a:latin typeface="Tahoma"/>
                <a:cs typeface="Tahoma"/>
              </a:rPr>
              <a:t>management </a:t>
            </a:r>
            <a:r>
              <a:rPr sz="2600" spc="210" dirty="0">
                <a:solidFill>
                  <a:srgbClr val="2D2D2D"/>
                </a:solidFill>
                <a:latin typeface="Tahoma"/>
                <a:cs typeface="Tahoma"/>
              </a:rPr>
              <a:t>environment </a:t>
            </a:r>
            <a:r>
              <a:rPr sz="2600" spc="195" dirty="0">
                <a:solidFill>
                  <a:srgbClr val="2D2D2D"/>
                </a:solidFill>
                <a:latin typeface="Tahoma"/>
                <a:cs typeface="Tahoma"/>
              </a:rPr>
              <a:t>to </a:t>
            </a:r>
            <a:r>
              <a:rPr sz="2600" spc="20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60" dirty="0">
                <a:solidFill>
                  <a:srgbClr val="2D2D2D"/>
                </a:solidFill>
                <a:latin typeface="Tahoma"/>
                <a:cs typeface="Tahoma"/>
              </a:rPr>
              <a:t>ensure</a:t>
            </a:r>
            <a:r>
              <a:rPr sz="26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70" dirty="0">
                <a:solidFill>
                  <a:srgbClr val="2D2D2D"/>
                </a:solidFill>
                <a:latin typeface="Tahoma"/>
                <a:cs typeface="Tahoma"/>
              </a:rPr>
              <a:t>zero</a:t>
            </a:r>
            <a:r>
              <a:rPr sz="26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70" dirty="0">
                <a:solidFill>
                  <a:srgbClr val="2D2D2D"/>
                </a:solidFill>
                <a:latin typeface="Tahoma"/>
                <a:cs typeface="Tahoma"/>
              </a:rPr>
              <a:t>bad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210" dirty="0">
                <a:solidFill>
                  <a:srgbClr val="2D2D2D"/>
                </a:solidFill>
                <a:latin typeface="Tahoma"/>
                <a:cs typeface="Tahoma"/>
              </a:rPr>
              <a:t>debts</a:t>
            </a:r>
            <a:r>
              <a:rPr sz="2600" spc="-15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20" dirty="0">
                <a:solidFill>
                  <a:srgbClr val="2D2D2D"/>
                </a:solidFill>
                <a:latin typeface="Tahoma"/>
                <a:cs typeface="Tahoma"/>
              </a:rPr>
              <a:t>via</a:t>
            </a:r>
            <a:r>
              <a:rPr sz="2600" spc="-15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600" spc="130" dirty="0">
                <a:solidFill>
                  <a:srgbClr val="2D2D2D"/>
                </a:solidFill>
                <a:latin typeface="Tahoma"/>
                <a:cs typeface="Tahoma"/>
              </a:rPr>
              <a:t>escrow.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5177" y="8390049"/>
            <a:ext cx="14760575" cy="1187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500"/>
              </a:lnSpc>
              <a:spcBef>
                <a:spcPts val="95"/>
              </a:spcBef>
            </a:pPr>
            <a:r>
              <a:rPr sz="2900" b="1" spc="20" dirty="0">
                <a:solidFill>
                  <a:srgbClr val="2D2D2D"/>
                </a:solidFill>
                <a:latin typeface="Tahoma"/>
                <a:cs typeface="Tahoma"/>
              </a:rPr>
              <a:t>Decentro’s</a:t>
            </a:r>
            <a:r>
              <a:rPr sz="2900" b="1" spc="-17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75" dirty="0">
                <a:solidFill>
                  <a:srgbClr val="2D2D2D"/>
                </a:solidFill>
                <a:latin typeface="Tahoma"/>
                <a:cs typeface="Tahoma"/>
              </a:rPr>
              <a:t>product</a:t>
            </a:r>
            <a:r>
              <a:rPr sz="2900" b="1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25" dirty="0">
                <a:solidFill>
                  <a:srgbClr val="2D2D2D"/>
                </a:solidFill>
                <a:latin typeface="Tahoma"/>
                <a:cs typeface="Tahoma"/>
              </a:rPr>
              <a:t>suite</a:t>
            </a:r>
            <a:r>
              <a:rPr sz="2900" b="1" spc="-17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85" dirty="0">
                <a:solidFill>
                  <a:srgbClr val="2D2D2D"/>
                </a:solidFill>
                <a:latin typeface="Tahoma"/>
                <a:cs typeface="Tahoma"/>
              </a:rPr>
              <a:t>helped</a:t>
            </a:r>
            <a:r>
              <a:rPr sz="2900" b="1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65" dirty="0">
                <a:solidFill>
                  <a:srgbClr val="2D2D2D"/>
                </a:solidFill>
                <a:latin typeface="Tahoma"/>
                <a:cs typeface="Tahoma"/>
              </a:rPr>
              <a:t>Zoozle</a:t>
            </a:r>
            <a:r>
              <a:rPr sz="2900" b="1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45" dirty="0">
                <a:solidFill>
                  <a:srgbClr val="2D2D2D"/>
                </a:solidFill>
                <a:latin typeface="Tahoma"/>
                <a:cs typeface="Tahoma"/>
              </a:rPr>
              <a:t>streamline</a:t>
            </a:r>
            <a:r>
              <a:rPr sz="2900" b="1" spc="-17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20" dirty="0">
                <a:solidFill>
                  <a:srgbClr val="2D2D2D"/>
                </a:solidFill>
                <a:latin typeface="Tahoma"/>
                <a:cs typeface="Tahoma"/>
              </a:rPr>
              <a:t>its</a:t>
            </a:r>
            <a:r>
              <a:rPr sz="2900" b="1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55" dirty="0">
                <a:solidFill>
                  <a:srgbClr val="2D2D2D"/>
                </a:solidFill>
                <a:latin typeface="Tahoma"/>
                <a:cs typeface="Tahoma"/>
              </a:rPr>
              <a:t>collection</a:t>
            </a:r>
            <a:r>
              <a:rPr sz="2900" b="1" spc="-17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30" dirty="0">
                <a:solidFill>
                  <a:srgbClr val="2D2D2D"/>
                </a:solidFill>
                <a:latin typeface="Tahoma"/>
                <a:cs typeface="Tahoma"/>
              </a:rPr>
              <a:t>processes</a:t>
            </a:r>
            <a:r>
              <a:rPr sz="2900" b="1" spc="-1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80" dirty="0">
                <a:solidFill>
                  <a:srgbClr val="2D2D2D"/>
                </a:solidFill>
                <a:latin typeface="Tahoma"/>
                <a:cs typeface="Tahoma"/>
              </a:rPr>
              <a:t>and </a:t>
            </a:r>
            <a:r>
              <a:rPr sz="2900" b="1" spc="-8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45" dirty="0">
                <a:solidFill>
                  <a:srgbClr val="2D2D2D"/>
                </a:solidFill>
                <a:latin typeface="Tahoma"/>
                <a:cs typeface="Tahoma"/>
              </a:rPr>
              <a:t>payouts</a:t>
            </a:r>
            <a:r>
              <a:rPr sz="2900" b="1" spc="-18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80" dirty="0">
                <a:solidFill>
                  <a:srgbClr val="2D2D2D"/>
                </a:solidFill>
                <a:latin typeface="Tahoma"/>
                <a:cs typeface="Tahoma"/>
              </a:rPr>
              <a:t>and</a:t>
            </a:r>
            <a:r>
              <a:rPr sz="2900" b="1" spc="-18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dirty="0">
                <a:solidFill>
                  <a:srgbClr val="2D2D2D"/>
                </a:solidFill>
                <a:latin typeface="Tahoma"/>
                <a:cs typeface="Tahoma"/>
              </a:rPr>
              <a:t>verify</a:t>
            </a:r>
            <a:r>
              <a:rPr sz="2900" b="1" spc="-18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60" dirty="0">
                <a:solidFill>
                  <a:srgbClr val="2D2D2D"/>
                </a:solidFill>
                <a:latin typeface="Tahoma"/>
                <a:cs typeface="Tahoma"/>
              </a:rPr>
              <a:t>the</a:t>
            </a:r>
            <a:r>
              <a:rPr sz="2900" b="1" spc="-18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45" dirty="0">
                <a:solidFill>
                  <a:srgbClr val="2D2D2D"/>
                </a:solidFill>
                <a:latin typeface="Tahoma"/>
                <a:cs typeface="Tahoma"/>
              </a:rPr>
              <a:t>identities</a:t>
            </a:r>
            <a:r>
              <a:rPr sz="2900" b="1" spc="-18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30" dirty="0">
                <a:solidFill>
                  <a:srgbClr val="2D2D2D"/>
                </a:solidFill>
                <a:latin typeface="Tahoma"/>
                <a:cs typeface="Tahoma"/>
              </a:rPr>
              <a:t>of</a:t>
            </a:r>
            <a:r>
              <a:rPr sz="2900" b="1" spc="-18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25" dirty="0">
                <a:solidFill>
                  <a:srgbClr val="2D2D2D"/>
                </a:solidFill>
                <a:latin typeface="Tahoma"/>
                <a:cs typeface="Tahoma"/>
              </a:rPr>
              <a:t>registered</a:t>
            </a:r>
            <a:r>
              <a:rPr sz="2900" b="1" spc="-18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10" dirty="0">
                <a:solidFill>
                  <a:srgbClr val="2D2D2D"/>
                </a:solidFill>
                <a:latin typeface="Tahoma"/>
                <a:cs typeface="Tahoma"/>
              </a:rPr>
              <a:t>businesses.</a:t>
            </a:r>
            <a:r>
              <a:rPr sz="2900" b="1" spc="-18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65" dirty="0">
                <a:solidFill>
                  <a:srgbClr val="2D2D2D"/>
                </a:solidFill>
                <a:latin typeface="Tahoma"/>
                <a:cs typeface="Tahoma"/>
              </a:rPr>
              <a:t>But</a:t>
            </a:r>
            <a:r>
              <a:rPr sz="2900" b="1" spc="-18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900" b="1" spc="-100" dirty="0">
                <a:solidFill>
                  <a:srgbClr val="2D2D2D"/>
                </a:solidFill>
                <a:latin typeface="Tahoma"/>
                <a:cs typeface="Tahoma"/>
              </a:rPr>
              <a:t>How???</a:t>
            </a:r>
            <a:endParaRPr sz="2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0327" y="512537"/>
            <a:ext cx="8772525" cy="2027555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1595"/>
              </a:spcBef>
            </a:pPr>
            <a:r>
              <a:rPr sz="7200" spc="385" dirty="0"/>
              <a:t>V</a:t>
            </a:r>
            <a:r>
              <a:rPr sz="7200" spc="-1200" dirty="0"/>
              <a:t>I</a:t>
            </a:r>
            <a:r>
              <a:rPr sz="7200" spc="-20" dirty="0"/>
              <a:t>R</a:t>
            </a:r>
            <a:r>
              <a:rPr sz="7200" spc="-15" dirty="0"/>
              <a:t>T</a:t>
            </a:r>
            <a:r>
              <a:rPr sz="7200" spc="130" dirty="0"/>
              <a:t>U</a:t>
            </a:r>
            <a:r>
              <a:rPr sz="7200" spc="610" dirty="0"/>
              <a:t>A</a:t>
            </a:r>
            <a:r>
              <a:rPr sz="7200" spc="-90" dirty="0"/>
              <a:t>L</a:t>
            </a:r>
            <a:r>
              <a:rPr sz="7200" spc="-440" dirty="0"/>
              <a:t> </a:t>
            </a:r>
            <a:r>
              <a:rPr sz="7200" spc="200" dirty="0">
                <a:solidFill>
                  <a:srgbClr val="0192FF"/>
                </a:solidFill>
              </a:rPr>
              <a:t>B</a:t>
            </a:r>
            <a:r>
              <a:rPr sz="7200" spc="610" dirty="0">
                <a:solidFill>
                  <a:srgbClr val="0192FF"/>
                </a:solidFill>
              </a:rPr>
              <a:t>A</a:t>
            </a:r>
            <a:r>
              <a:rPr sz="7200" spc="105" dirty="0">
                <a:solidFill>
                  <a:srgbClr val="0192FF"/>
                </a:solidFill>
              </a:rPr>
              <a:t>N</a:t>
            </a:r>
            <a:r>
              <a:rPr sz="7200" spc="360" dirty="0">
                <a:solidFill>
                  <a:srgbClr val="0192FF"/>
                </a:solidFill>
              </a:rPr>
              <a:t>K</a:t>
            </a:r>
            <a:r>
              <a:rPr sz="7200" spc="-1200" dirty="0">
                <a:solidFill>
                  <a:srgbClr val="0192FF"/>
                </a:solidFill>
              </a:rPr>
              <a:t>I</a:t>
            </a:r>
            <a:r>
              <a:rPr sz="7200" spc="105" dirty="0">
                <a:solidFill>
                  <a:srgbClr val="0192FF"/>
                </a:solidFill>
              </a:rPr>
              <a:t>N</a:t>
            </a:r>
            <a:r>
              <a:rPr sz="7200" spc="-10" dirty="0">
                <a:solidFill>
                  <a:srgbClr val="0192FF"/>
                </a:solidFill>
              </a:rPr>
              <a:t>G  </a:t>
            </a:r>
            <a:r>
              <a:rPr sz="7200" spc="35" dirty="0"/>
              <a:t>INFRASTRUCTURE</a:t>
            </a:r>
            <a:endParaRPr sz="7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6142" y="0"/>
            <a:ext cx="6527799" cy="27200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9934" y="3356000"/>
            <a:ext cx="10820399" cy="48482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5400" y="3353241"/>
            <a:ext cx="104775" cy="1047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55651" y="3127810"/>
            <a:ext cx="5536565" cy="572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3035">
              <a:lnSpc>
                <a:spcPct val="114999"/>
              </a:lnSpc>
              <a:spcBef>
                <a:spcPts val="100"/>
              </a:spcBef>
            </a:pPr>
            <a:r>
              <a:rPr sz="2500" spc="320" dirty="0">
                <a:solidFill>
                  <a:srgbClr val="2D2D2D"/>
                </a:solidFill>
                <a:latin typeface="Tahoma"/>
                <a:cs typeface="Tahoma"/>
              </a:rPr>
              <a:t>With </a:t>
            </a:r>
            <a:r>
              <a:rPr sz="2500" spc="250" dirty="0">
                <a:solidFill>
                  <a:srgbClr val="2D2D2D"/>
                </a:solidFill>
                <a:latin typeface="Tahoma"/>
                <a:cs typeface="Tahoma"/>
                <a:hlinkClick r:id="rId5"/>
              </a:rPr>
              <a:t>virtual </a:t>
            </a:r>
            <a:r>
              <a:rPr sz="2500" spc="330" dirty="0">
                <a:solidFill>
                  <a:srgbClr val="2D2D2D"/>
                </a:solidFill>
                <a:latin typeface="Tahoma"/>
                <a:cs typeface="Tahoma"/>
                <a:hlinkClick r:id="rId5"/>
              </a:rPr>
              <a:t>banking </a:t>
            </a:r>
            <a:r>
              <a:rPr sz="2500" spc="3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D2D2D"/>
                </a:solidFill>
                <a:latin typeface="Tahoma"/>
                <a:cs typeface="Tahoma"/>
                <a:hlinkClick r:id="rId5"/>
              </a:rPr>
              <a:t>infrastructure</a:t>
            </a:r>
            <a:r>
              <a:rPr sz="2500" spc="240" dirty="0">
                <a:solidFill>
                  <a:srgbClr val="2D2D2D"/>
                </a:solidFill>
                <a:latin typeface="Tahoma"/>
                <a:cs typeface="Tahoma"/>
              </a:rPr>
              <a:t>, </a:t>
            </a:r>
            <a:r>
              <a:rPr sz="2500" spc="305" dirty="0">
                <a:solidFill>
                  <a:srgbClr val="2D2D2D"/>
                </a:solidFill>
                <a:latin typeface="Tahoma"/>
                <a:cs typeface="Tahoma"/>
              </a:rPr>
              <a:t>Zoozle </a:t>
            </a:r>
            <a:r>
              <a:rPr sz="2500" spc="275" dirty="0">
                <a:solidFill>
                  <a:srgbClr val="2D2D2D"/>
                </a:solidFill>
                <a:latin typeface="Tahoma"/>
                <a:cs typeface="Tahoma"/>
              </a:rPr>
              <a:t>was </a:t>
            </a:r>
            <a:r>
              <a:rPr sz="2500" spc="285" dirty="0">
                <a:solidFill>
                  <a:srgbClr val="2D2D2D"/>
                </a:solidFill>
                <a:latin typeface="Tahoma"/>
                <a:cs typeface="Tahoma"/>
              </a:rPr>
              <a:t>able </a:t>
            </a:r>
            <a:r>
              <a:rPr sz="2500" spc="-7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2500" spc="9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25" dirty="0">
                <a:solidFill>
                  <a:srgbClr val="2D2D2D"/>
                </a:solidFill>
                <a:latin typeface="Tahoma"/>
                <a:cs typeface="Tahoma"/>
              </a:rPr>
              <a:t>launch</a:t>
            </a:r>
            <a:r>
              <a:rPr sz="2500" spc="9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40" dirty="0">
                <a:solidFill>
                  <a:srgbClr val="2D2D2D"/>
                </a:solidFill>
                <a:latin typeface="Tahoma"/>
                <a:cs typeface="Tahoma"/>
              </a:rPr>
              <a:t>payment</a:t>
            </a:r>
            <a:r>
              <a:rPr sz="2500" spc="9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90" dirty="0">
                <a:solidFill>
                  <a:srgbClr val="2D2D2D"/>
                </a:solidFill>
                <a:latin typeface="Tahoma"/>
                <a:cs typeface="Tahoma"/>
              </a:rPr>
              <a:t>capabilities </a:t>
            </a:r>
            <a:r>
              <a:rPr sz="2500" spc="-7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90" dirty="0">
                <a:solidFill>
                  <a:srgbClr val="2D2D2D"/>
                </a:solidFill>
                <a:latin typeface="Tahoma"/>
                <a:cs typeface="Tahoma"/>
              </a:rPr>
              <a:t>on</a:t>
            </a:r>
            <a:r>
              <a:rPr sz="2500" spc="10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D2D2D"/>
                </a:solidFill>
                <a:latin typeface="Tahoma"/>
                <a:cs typeface="Tahoma"/>
              </a:rPr>
              <a:t>its</a:t>
            </a:r>
            <a:r>
              <a:rPr sz="2500" spc="10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15" dirty="0">
                <a:solidFill>
                  <a:srgbClr val="2D2D2D"/>
                </a:solidFill>
                <a:latin typeface="Tahoma"/>
                <a:cs typeface="Tahoma"/>
              </a:rPr>
              <a:t>platform</a:t>
            </a:r>
            <a:r>
              <a:rPr sz="2500" spc="10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30" dirty="0">
                <a:solidFill>
                  <a:srgbClr val="2D2D2D"/>
                </a:solidFill>
                <a:latin typeface="Tahoma"/>
                <a:cs typeface="Tahoma"/>
              </a:rPr>
              <a:t>within</a:t>
            </a:r>
            <a:r>
              <a:rPr sz="2500" spc="10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D2D2D"/>
                </a:solidFill>
                <a:latin typeface="Tahoma"/>
                <a:cs typeface="Tahoma"/>
              </a:rPr>
              <a:t>a</a:t>
            </a:r>
            <a:r>
              <a:rPr sz="2500" spc="10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35" dirty="0">
                <a:solidFill>
                  <a:srgbClr val="2D2D2D"/>
                </a:solidFill>
                <a:latin typeface="Tahoma"/>
                <a:cs typeface="Tahoma"/>
              </a:rPr>
              <a:t>week.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</a:pPr>
            <a:r>
              <a:rPr sz="2500" spc="320" dirty="0">
                <a:solidFill>
                  <a:srgbClr val="2D2D2D"/>
                </a:solidFill>
                <a:latin typeface="Tahoma"/>
                <a:cs typeface="Tahoma"/>
              </a:rPr>
              <a:t>Each </a:t>
            </a:r>
            <a:r>
              <a:rPr sz="2500" spc="270" dirty="0">
                <a:solidFill>
                  <a:srgbClr val="2D2D2D"/>
                </a:solidFill>
                <a:latin typeface="Tahoma"/>
                <a:cs typeface="Tahoma"/>
              </a:rPr>
              <a:t>buyer </a:t>
            </a:r>
            <a:r>
              <a:rPr sz="2500" spc="330" dirty="0">
                <a:solidFill>
                  <a:srgbClr val="2D2D2D"/>
                </a:solidFill>
                <a:latin typeface="Tahoma"/>
                <a:cs typeface="Tahoma"/>
              </a:rPr>
              <a:t>had </a:t>
            </a:r>
            <a:r>
              <a:rPr sz="2500" spc="150" dirty="0">
                <a:solidFill>
                  <a:srgbClr val="2D2D2D"/>
                </a:solidFill>
                <a:latin typeface="Tahoma"/>
                <a:cs typeface="Tahoma"/>
              </a:rPr>
              <a:t>a </a:t>
            </a:r>
            <a:r>
              <a:rPr sz="2500" spc="250" dirty="0">
                <a:solidFill>
                  <a:srgbClr val="2D2D2D"/>
                </a:solidFill>
                <a:latin typeface="Tahoma"/>
                <a:cs typeface="Tahoma"/>
              </a:rPr>
              <a:t>virtual </a:t>
            </a:r>
            <a:r>
              <a:rPr sz="2500" spc="254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20" dirty="0">
                <a:solidFill>
                  <a:srgbClr val="2D2D2D"/>
                </a:solidFill>
                <a:latin typeface="Tahoma"/>
                <a:cs typeface="Tahoma"/>
              </a:rPr>
              <a:t>account</a:t>
            </a:r>
            <a:r>
              <a:rPr sz="2500" spc="10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85" dirty="0">
                <a:solidFill>
                  <a:srgbClr val="2D2D2D"/>
                </a:solidFill>
                <a:latin typeface="Tahoma"/>
                <a:cs typeface="Tahoma"/>
              </a:rPr>
              <a:t>created</a:t>
            </a:r>
            <a:r>
              <a:rPr sz="2500" spc="11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60" dirty="0">
                <a:solidFill>
                  <a:srgbClr val="2D2D2D"/>
                </a:solidFill>
                <a:latin typeface="Tahoma"/>
                <a:cs typeface="Tahoma"/>
              </a:rPr>
              <a:t>which</a:t>
            </a:r>
            <a:r>
              <a:rPr sz="2500" spc="10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80" dirty="0">
                <a:solidFill>
                  <a:srgbClr val="2D2D2D"/>
                </a:solidFill>
                <a:latin typeface="Tahoma"/>
                <a:cs typeface="Tahoma"/>
              </a:rPr>
              <a:t>were</a:t>
            </a:r>
            <a:r>
              <a:rPr sz="2500" spc="11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D2D2D"/>
                </a:solidFill>
                <a:latin typeface="Tahoma"/>
                <a:cs typeface="Tahoma"/>
              </a:rPr>
              <a:t>set </a:t>
            </a:r>
            <a:r>
              <a:rPr sz="2500" spc="-7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35" dirty="0">
                <a:solidFill>
                  <a:srgbClr val="2D2D2D"/>
                </a:solidFill>
                <a:latin typeface="Tahoma"/>
                <a:cs typeface="Tahoma"/>
              </a:rPr>
              <a:t>up </a:t>
            </a:r>
            <a:r>
              <a:rPr sz="2500" spc="290" dirty="0">
                <a:solidFill>
                  <a:srgbClr val="2D2D2D"/>
                </a:solidFill>
                <a:latin typeface="Tahoma"/>
                <a:cs typeface="Tahoma"/>
              </a:rPr>
              <a:t>on </a:t>
            </a:r>
            <a:r>
              <a:rPr sz="2500" spc="310" dirty="0">
                <a:solidFill>
                  <a:srgbClr val="2D2D2D"/>
                </a:solidFill>
                <a:latin typeface="Tahoma"/>
                <a:cs typeface="Tahoma"/>
              </a:rPr>
              <a:t>top </a:t>
            </a:r>
            <a:r>
              <a:rPr sz="2500" spc="190" dirty="0">
                <a:solidFill>
                  <a:srgbClr val="2D2D2D"/>
                </a:solidFill>
                <a:latin typeface="Tahoma"/>
                <a:cs typeface="Tahoma"/>
              </a:rPr>
              <a:t>of </a:t>
            </a:r>
            <a:r>
              <a:rPr sz="2500" spc="265" dirty="0">
                <a:solidFill>
                  <a:srgbClr val="2D2D2D"/>
                </a:solidFill>
                <a:latin typeface="Tahoma"/>
                <a:cs typeface="Tahoma"/>
              </a:rPr>
              <a:t>Zoozle’s business </a:t>
            </a:r>
            <a:r>
              <a:rPr sz="2500" spc="270" dirty="0">
                <a:solidFill>
                  <a:srgbClr val="2D2D2D"/>
                </a:solidFill>
                <a:latin typeface="Tahoma"/>
                <a:cs typeface="Tahoma"/>
              </a:rPr>
              <a:t> account.</a:t>
            </a:r>
            <a:endParaRPr sz="2500">
              <a:latin typeface="Tahoma"/>
              <a:cs typeface="Tahoma"/>
            </a:endParaRPr>
          </a:p>
          <a:p>
            <a:pPr marL="12700" marR="38100">
              <a:lnSpc>
                <a:spcPct val="114999"/>
              </a:lnSpc>
            </a:pPr>
            <a:r>
              <a:rPr sz="2500" spc="310" dirty="0">
                <a:solidFill>
                  <a:srgbClr val="2D2D2D"/>
                </a:solidFill>
                <a:latin typeface="Tahoma"/>
                <a:cs typeface="Tahoma"/>
              </a:rPr>
              <a:t>Any </a:t>
            </a:r>
            <a:r>
              <a:rPr sz="2500" spc="280" dirty="0">
                <a:solidFill>
                  <a:srgbClr val="2D2D2D"/>
                </a:solidFill>
                <a:latin typeface="Tahoma"/>
                <a:cs typeface="Tahoma"/>
              </a:rPr>
              <a:t>ledger </a:t>
            </a:r>
            <a:r>
              <a:rPr sz="2500" spc="245" dirty="0">
                <a:solidFill>
                  <a:srgbClr val="2D2D2D"/>
                </a:solidFill>
                <a:latin typeface="Tahoma"/>
                <a:cs typeface="Tahoma"/>
              </a:rPr>
              <a:t>entry </a:t>
            </a:r>
            <a:r>
              <a:rPr sz="2500" spc="200" dirty="0">
                <a:solidFill>
                  <a:srgbClr val="2D2D2D"/>
                </a:solidFill>
                <a:latin typeface="Tahoma"/>
                <a:cs typeface="Tahoma"/>
              </a:rPr>
              <a:t>or </a:t>
            </a:r>
            <a:r>
              <a:rPr sz="2500" spc="285" dirty="0">
                <a:solidFill>
                  <a:srgbClr val="2D2D2D"/>
                </a:solidFill>
                <a:latin typeface="Tahoma"/>
                <a:cs typeface="Tahoma"/>
              </a:rPr>
              <a:t>transaction </a:t>
            </a:r>
            <a:r>
              <a:rPr sz="2500" spc="-7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75" dirty="0">
                <a:solidFill>
                  <a:srgbClr val="2D2D2D"/>
                </a:solidFill>
                <a:latin typeface="Tahoma"/>
                <a:cs typeface="Tahoma"/>
              </a:rPr>
              <a:t>was </a:t>
            </a:r>
            <a:r>
              <a:rPr sz="2500" spc="340" dirty="0">
                <a:solidFill>
                  <a:srgbClr val="2D2D2D"/>
                </a:solidFill>
                <a:latin typeface="Tahoma"/>
                <a:cs typeface="Tahoma"/>
              </a:rPr>
              <a:t>updated </a:t>
            </a:r>
            <a:r>
              <a:rPr sz="2500" spc="290" dirty="0">
                <a:solidFill>
                  <a:srgbClr val="2D2D2D"/>
                </a:solidFill>
                <a:latin typeface="Tahoma"/>
                <a:cs typeface="Tahoma"/>
              </a:rPr>
              <a:t>on </a:t>
            </a:r>
            <a:r>
              <a:rPr sz="2500" spc="265" dirty="0">
                <a:solidFill>
                  <a:srgbClr val="2D2D2D"/>
                </a:solidFill>
                <a:latin typeface="Tahoma"/>
                <a:cs typeface="Tahoma"/>
              </a:rPr>
              <a:t>Zoozle’s </a:t>
            </a:r>
            <a:r>
              <a:rPr sz="2500" spc="2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15" dirty="0">
                <a:solidFill>
                  <a:srgbClr val="2D2D2D"/>
                </a:solidFill>
                <a:latin typeface="Tahoma"/>
                <a:cs typeface="Tahoma"/>
              </a:rPr>
              <a:t>dashboard </a:t>
            </a:r>
            <a:r>
              <a:rPr sz="2500" spc="-30" dirty="0">
                <a:solidFill>
                  <a:srgbClr val="2D2D2D"/>
                </a:solidFill>
                <a:latin typeface="Tahoma"/>
                <a:cs typeface="Tahoma"/>
              </a:rPr>
              <a:t>&amp; </a:t>
            </a:r>
            <a:r>
              <a:rPr sz="2500" spc="345" dirty="0">
                <a:solidFill>
                  <a:srgbClr val="2D2D2D"/>
                </a:solidFill>
                <a:latin typeface="Tahoma"/>
                <a:cs typeface="Tahoma"/>
              </a:rPr>
              <a:t>Accounting </a:t>
            </a:r>
            <a:r>
              <a:rPr sz="2500" spc="229" dirty="0">
                <a:solidFill>
                  <a:srgbClr val="2D2D2D"/>
                </a:solidFill>
                <a:latin typeface="Tahoma"/>
                <a:cs typeface="Tahoma"/>
              </a:rPr>
              <a:t>ERP, </a:t>
            </a:r>
            <a:r>
              <a:rPr sz="2500" spc="2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50" dirty="0">
                <a:solidFill>
                  <a:srgbClr val="2D2D2D"/>
                </a:solidFill>
                <a:latin typeface="Tahoma"/>
                <a:cs typeface="Tahoma"/>
              </a:rPr>
              <a:t>making</a:t>
            </a:r>
            <a:r>
              <a:rPr sz="2500" spc="11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D2D2D"/>
                </a:solidFill>
                <a:latin typeface="Tahoma"/>
                <a:cs typeface="Tahoma"/>
              </a:rPr>
              <a:t>it</a:t>
            </a:r>
            <a:r>
              <a:rPr sz="2500" spc="11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25" dirty="0">
                <a:solidFill>
                  <a:srgbClr val="2D2D2D"/>
                </a:solidFill>
                <a:latin typeface="Tahoma"/>
                <a:cs typeface="Tahoma"/>
              </a:rPr>
              <a:t>effortless</a:t>
            </a:r>
            <a:r>
              <a:rPr sz="2500" spc="114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2500" spc="11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90" dirty="0">
                <a:solidFill>
                  <a:srgbClr val="2D2D2D"/>
                </a:solidFill>
                <a:latin typeface="Tahoma"/>
                <a:cs typeface="Tahoma"/>
              </a:rPr>
              <a:t>reconcile </a:t>
            </a:r>
            <a:r>
              <a:rPr sz="2500" spc="-7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70" dirty="0">
                <a:solidFill>
                  <a:srgbClr val="2D2D2D"/>
                </a:solidFill>
                <a:latin typeface="Tahoma"/>
                <a:cs typeface="Tahoma"/>
              </a:rPr>
              <a:t>payments.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5400" y="5105841"/>
            <a:ext cx="104775" cy="1047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5400" y="6858441"/>
            <a:ext cx="104775" cy="104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813" y="1080163"/>
            <a:ext cx="61474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250" dirty="0">
                <a:solidFill>
                  <a:srgbClr val="0192FF"/>
                </a:solidFill>
              </a:rPr>
              <a:t>KYC</a:t>
            </a:r>
            <a:r>
              <a:rPr sz="9000" spc="-615" dirty="0">
                <a:solidFill>
                  <a:srgbClr val="0192FF"/>
                </a:solidFill>
              </a:rPr>
              <a:t> </a:t>
            </a:r>
            <a:r>
              <a:rPr sz="9000" spc="-145" dirty="0"/>
              <a:t>SUITE</a:t>
            </a:r>
            <a:endParaRPr sz="9000"/>
          </a:p>
        </p:txBody>
      </p:sp>
      <p:grpSp>
        <p:nvGrpSpPr>
          <p:cNvPr id="3" name="object 3"/>
          <p:cNvGrpSpPr/>
          <p:nvPr/>
        </p:nvGrpSpPr>
        <p:grpSpPr>
          <a:xfrm>
            <a:off x="7061514" y="0"/>
            <a:ext cx="11059160" cy="9580245"/>
            <a:chOff x="7061514" y="0"/>
            <a:chExt cx="11059160" cy="95802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6142" y="0"/>
              <a:ext cx="6527799" cy="27200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1514" y="2464463"/>
              <a:ext cx="11058539" cy="711518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215" y="3571874"/>
            <a:ext cx="104775" cy="1047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46466" y="3346444"/>
            <a:ext cx="5471795" cy="353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9220">
              <a:lnSpc>
                <a:spcPct val="114999"/>
              </a:lnSpc>
              <a:spcBef>
                <a:spcPts val="100"/>
              </a:spcBef>
            </a:pPr>
            <a:r>
              <a:rPr sz="2500" spc="265" dirty="0">
                <a:solidFill>
                  <a:srgbClr val="2D2D2D"/>
                </a:solidFill>
                <a:latin typeface="Tahoma"/>
                <a:cs typeface="Tahoma"/>
              </a:rPr>
              <a:t>Decentro’s </a:t>
            </a:r>
            <a:r>
              <a:rPr sz="2500" spc="315" dirty="0">
                <a:solidFill>
                  <a:srgbClr val="2D2D2D"/>
                </a:solidFill>
                <a:latin typeface="Tahoma"/>
                <a:cs typeface="Tahoma"/>
              </a:rPr>
              <a:t>KYC </a:t>
            </a:r>
            <a:r>
              <a:rPr sz="2500" spc="250" dirty="0">
                <a:solidFill>
                  <a:srgbClr val="2D2D2D"/>
                </a:solidFill>
                <a:latin typeface="Tahoma"/>
                <a:cs typeface="Tahoma"/>
              </a:rPr>
              <a:t>suite </a:t>
            </a:r>
            <a:r>
              <a:rPr sz="2500" spc="320" dirty="0">
                <a:solidFill>
                  <a:srgbClr val="2D2D2D"/>
                </a:solidFill>
                <a:latin typeface="Tahoma"/>
                <a:cs typeface="Tahoma"/>
              </a:rPr>
              <a:t>enabled </a:t>
            </a:r>
            <a:r>
              <a:rPr sz="2500" spc="32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05" dirty="0">
                <a:solidFill>
                  <a:srgbClr val="2D2D2D"/>
                </a:solidFill>
                <a:latin typeface="Tahoma"/>
                <a:cs typeface="Tahoma"/>
              </a:rPr>
              <a:t>Zoozle </a:t>
            </a:r>
            <a:r>
              <a:rPr sz="2500" spc="250" dirty="0">
                <a:solidFill>
                  <a:srgbClr val="2D2D2D"/>
                </a:solidFill>
                <a:latin typeface="Tahoma"/>
                <a:cs typeface="Tahoma"/>
              </a:rPr>
              <a:t>to </a:t>
            </a:r>
            <a:r>
              <a:rPr sz="2500" spc="275" dirty="0">
                <a:solidFill>
                  <a:srgbClr val="2D2D2D"/>
                </a:solidFill>
                <a:latin typeface="Tahoma"/>
                <a:cs typeface="Tahoma"/>
                <a:hlinkClick r:id="rId5"/>
              </a:rPr>
              <a:t>run </a:t>
            </a:r>
            <a:r>
              <a:rPr sz="2500" spc="310" dirty="0">
                <a:solidFill>
                  <a:srgbClr val="2D2D2D"/>
                </a:solidFill>
                <a:latin typeface="Tahoma"/>
                <a:cs typeface="Tahoma"/>
                <a:hlinkClick r:id="rId5"/>
              </a:rPr>
              <a:t>comprehensive </a:t>
            </a:r>
            <a:r>
              <a:rPr sz="2500" spc="31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95" dirty="0">
                <a:solidFill>
                  <a:srgbClr val="2D2D2D"/>
                </a:solidFill>
                <a:latin typeface="Tahoma"/>
                <a:cs typeface="Tahoma"/>
                <a:hlinkClick r:id="rId5"/>
              </a:rPr>
              <a:t>identification</a:t>
            </a:r>
            <a:r>
              <a:rPr sz="2500" spc="110" dirty="0">
                <a:solidFill>
                  <a:srgbClr val="2D2D2D"/>
                </a:solidFill>
                <a:latin typeface="Tahoma"/>
                <a:cs typeface="Tahoma"/>
                <a:hlinkClick r:id="rId5"/>
              </a:rPr>
              <a:t> </a:t>
            </a:r>
            <a:r>
              <a:rPr sz="2500" spc="305" dirty="0">
                <a:solidFill>
                  <a:srgbClr val="2D2D2D"/>
                </a:solidFill>
                <a:latin typeface="Tahoma"/>
                <a:cs typeface="Tahoma"/>
                <a:hlinkClick r:id="rId5"/>
              </a:rPr>
              <a:t>checks</a:t>
            </a:r>
            <a:r>
              <a:rPr sz="2500" spc="114" dirty="0">
                <a:solidFill>
                  <a:srgbClr val="2D2D2D"/>
                </a:solidFill>
                <a:latin typeface="Tahoma"/>
                <a:cs typeface="Tahoma"/>
                <a:hlinkClick r:id="rId5"/>
              </a:rPr>
              <a:t> </a:t>
            </a:r>
            <a:r>
              <a:rPr sz="2500" spc="290" dirty="0">
                <a:solidFill>
                  <a:srgbClr val="2D2D2D"/>
                </a:solidFill>
                <a:latin typeface="Tahoma"/>
                <a:cs typeface="Tahoma"/>
              </a:rPr>
              <a:t>on</a:t>
            </a:r>
            <a:r>
              <a:rPr sz="2500" spc="114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D2D2D"/>
                </a:solidFill>
                <a:latin typeface="Tahoma"/>
                <a:cs typeface="Tahoma"/>
              </a:rPr>
              <a:t>sellers </a:t>
            </a:r>
            <a:r>
              <a:rPr sz="2500" spc="-7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80" dirty="0">
                <a:solidFill>
                  <a:srgbClr val="2D2D2D"/>
                </a:solidFill>
                <a:latin typeface="Tahoma"/>
                <a:cs typeface="Tahoma"/>
              </a:rPr>
              <a:t>using </a:t>
            </a:r>
            <a:r>
              <a:rPr sz="2500" spc="340" dirty="0">
                <a:solidFill>
                  <a:srgbClr val="2D2D2D"/>
                </a:solidFill>
                <a:latin typeface="Tahoma"/>
                <a:cs typeface="Tahoma"/>
              </a:rPr>
              <a:t>multiple </a:t>
            </a:r>
            <a:r>
              <a:rPr sz="2500" spc="295" dirty="0">
                <a:solidFill>
                  <a:srgbClr val="2D2D2D"/>
                </a:solidFill>
                <a:latin typeface="Tahoma"/>
                <a:cs typeface="Tahoma"/>
              </a:rPr>
              <a:t>Government- </a:t>
            </a:r>
            <a:r>
              <a:rPr sz="2500" spc="30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60" dirty="0">
                <a:solidFill>
                  <a:srgbClr val="2D2D2D"/>
                </a:solidFill>
                <a:latin typeface="Tahoma"/>
                <a:cs typeface="Tahoma"/>
              </a:rPr>
              <a:t>issued</a:t>
            </a:r>
            <a:r>
              <a:rPr sz="2500" spc="10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65" dirty="0">
                <a:solidFill>
                  <a:srgbClr val="2D2D2D"/>
                </a:solidFill>
                <a:latin typeface="Tahoma"/>
                <a:cs typeface="Tahoma"/>
              </a:rPr>
              <a:t>IDs.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</a:pPr>
            <a:r>
              <a:rPr sz="2500" spc="235" dirty="0">
                <a:solidFill>
                  <a:srgbClr val="2D2D2D"/>
                </a:solidFill>
                <a:latin typeface="Tahoma"/>
                <a:cs typeface="Tahoma"/>
              </a:rPr>
              <a:t>Instant </a:t>
            </a:r>
            <a:r>
              <a:rPr sz="2500" spc="315" dirty="0">
                <a:solidFill>
                  <a:srgbClr val="2D2D2D"/>
                </a:solidFill>
                <a:latin typeface="Tahoma"/>
                <a:cs typeface="Tahoma"/>
              </a:rPr>
              <a:t>KYC </a:t>
            </a:r>
            <a:r>
              <a:rPr sz="2500" spc="320" dirty="0">
                <a:solidFill>
                  <a:srgbClr val="2D2D2D"/>
                </a:solidFill>
                <a:latin typeface="Tahoma"/>
                <a:cs typeface="Tahoma"/>
              </a:rPr>
              <a:t>means </a:t>
            </a:r>
            <a:r>
              <a:rPr sz="2500" spc="215" dirty="0">
                <a:solidFill>
                  <a:srgbClr val="2D2D2D"/>
                </a:solidFill>
                <a:latin typeface="Tahoma"/>
                <a:cs typeface="Tahoma"/>
              </a:rPr>
              <a:t>faster </a:t>
            </a:r>
            <a:r>
              <a:rPr sz="2500" spc="229" dirty="0">
                <a:solidFill>
                  <a:srgbClr val="2D2D2D"/>
                </a:solidFill>
                <a:latin typeface="Tahoma"/>
                <a:cs typeface="Tahoma"/>
              </a:rPr>
              <a:t>seller </a:t>
            </a:r>
            <a:r>
              <a:rPr sz="2500" spc="-77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25" dirty="0">
                <a:solidFill>
                  <a:srgbClr val="2D2D2D"/>
                </a:solidFill>
                <a:latin typeface="Tahoma"/>
                <a:cs typeface="Tahoma"/>
              </a:rPr>
              <a:t>onboarding</a:t>
            </a:r>
            <a:r>
              <a:rPr sz="2500" spc="9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325" dirty="0">
                <a:solidFill>
                  <a:srgbClr val="2D2D2D"/>
                </a:solidFill>
                <a:latin typeface="Tahoma"/>
                <a:cs typeface="Tahoma"/>
              </a:rPr>
              <a:t>and</a:t>
            </a:r>
            <a:r>
              <a:rPr sz="2500" spc="9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D2D2D"/>
                </a:solidFill>
                <a:latin typeface="Tahoma"/>
                <a:cs typeface="Tahoma"/>
              </a:rPr>
              <a:t>lesser</a:t>
            </a:r>
            <a:r>
              <a:rPr sz="2500" spc="10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45" dirty="0">
                <a:solidFill>
                  <a:srgbClr val="2D2D2D"/>
                </a:solidFill>
                <a:latin typeface="Tahoma"/>
                <a:cs typeface="Tahoma"/>
              </a:rPr>
              <a:t>hassle</a:t>
            </a:r>
            <a:r>
              <a:rPr sz="2500" spc="9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D2D2D"/>
                </a:solidFill>
                <a:latin typeface="Tahoma"/>
                <a:cs typeface="Tahoma"/>
              </a:rPr>
              <a:t>of </a:t>
            </a:r>
            <a:r>
              <a:rPr sz="2500" spc="-76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80" dirty="0">
                <a:solidFill>
                  <a:srgbClr val="2D2D2D"/>
                </a:solidFill>
                <a:latin typeface="Tahoma"/>
                <a:cs typeface="Tahoma"/>
              </a:rPr>
              <a:t>record</a:t>
            </a:r>
            <a:r>
              <a:rPr sz="2500" spc="10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2500" spc="265" dirty="0">
                <a:solidFill>
                  <a:srgbClr val="2D2D2D"/>
                </a:solidFill>
                <a:latin typeface="Tahoma"/>
                <a:cs typeface="Tahoma"/>
              </a:rPr>
              <a:t>keeping.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6215" y="5762624"/>
            <a:ext cx="104775" cy="104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8747" y="1016000"/>
            <a:ext cx="117760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15" dirty="0">
                <a:solidFill>
                  <a:srgbClr val="0192FF"/>
                </a:solidFill>
              </a:rPr>
              <a:t>BUSINESS</a:t>
            </a:r>
            <a:r>
              <a:rPr sz="9000" spc="-615" dirty="0">
                <a:solidFill>
                  <a:srgbClr val="0192FF"/>
                </a:solidFill>
              </a:rPr>
              <a:t> </a:t>
            </a:r>
            <a:r>
              <a:rPr sz="9000" spc="35" dirty="0"/>
              <a:t>BANKING</a:t>
            </a:r>
            <a:endParaRPr sz="9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6142" y="0"/>
            <a:ext cx="6527799" cy="27200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4822" y="6656740"/>
            <a:ext cx="123825" cy="1238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4822" y="7180615"/>
            <a:ext cx="123825" cy="123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4822" y="7704490"/>
            <a:ext cx="123825" cy="1238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44822" y="8228365"/>
            <a:ext cx="123825" cy="1238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98747" y="3234071"/>
            <a:ext cx="14572615" cy="526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365" dirty="0">
                <a:solidFill>
                  <a:srgbClr val="2D2D2D"/>
                </a:solidFill>
                <a:latin typeface="Tahoma"/>
                <a:cs typeface="Tahoma"/>
              </a:rPr>
              <a:t>Zoozle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90" dirty="0">
                <a:solidFill>
                  <a:srgbClr val="2D2D2D"/>
                </a:solidFill>
                <a:latin typeface="Tahoma"/>
                <a:cs typeface="Tahoma"/>
              </a:rPr>
              <a:t>is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430" dirty="0">
                <a:solidFill>
                  <a:srgbClr val="2D2D2D"/>
                </a:solidFill>
                <a:latin typeface="Tahoma"/>
                <a:cs typeface="Tahoma"/>
              </a:rPr>
              <a:t>now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70" dirty="0">
                <a:solidFill>
                  <a:srgbClr val="2D2D2D"/>
                </a:solidFill>
                <a:latin typeface="Tahoma"/>
                <a:cs typeface="Tahoma"/>
              </a:rPr>
              <a:t>looking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00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50" dirty="0">
                <a:solidFill>
                  <a:srgbClr val="2D2D2D"/>
                </a:solidFill>
                <a:latin typeface="Tahoma"/>
                <a:cs typeface="Tahoma"/>
              </a:rPr>
              <a:t>offer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95" dirty="0">
                <a:solidFill>
                  <a:srgbClr val="2D2D2D"/>
                </a:solidFill>
                <a:latin typeface="Tahoma"/>
                <a:cs typeface="Tahoma"/>
              </a:rPr>
              <a:t>banking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00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40" dirty="0">
                <a:solidFill>
                  <a:srgbClr val="2D2D2D"/>
                </a:solidFill>
                <a:latin typeface="Tahoma"/>
                <a:cs typeface="Tahoma"/>
              </a:rPr>
              <a:t>the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400" dirty="0">
                <a:solidFill>
                  <a:srgbClr val="2D2D2D"/>
                </a:solidFill>
                <a:latin typeface="Tahoma"/>
                <a:cs typeface="Tahoma"/>
              </a:rPr>
              <a:t>companies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15" dirty="0">
                <a:solidFill>
                  <a:srgbClr val="2D2D2D"/>
                </a:solidFill>
                <a:latin typeface="Tahoma"/>
                <a:cs typeface="Tahoma"/>
              </a:rPr>
              <a:t>registered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50" dirty="0">
                <a:solidFill>
                  <a:srgbClr val="2D2D2D"/>
                </a:solidFill>
                <a:latin typeface="Tahoma"/>
                <a:cs typeface="Tahoma"/>
              </a:rPr>
              <a:t>on </a:t>
            </a:r>
            <a:r>
              <a:rPr sz="3000" spc="-919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40" dirty="0">
                <a:solidFill>
                  <a:srgbClr val="2D2D2D"/>
                </a:solidFill>
                <a:latin typeface="Tahoma"/>
                <a:cs typeface="Tahoma"/>
              </a:rPr>
              <a:t>the</a:t>
            </a:r>
            <a:r>
              <a:rPr sz="3000" spc="13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20" dirty="0">
                <a:solidFill>
                  <a:srgbClr val="2D2D2D"/>
                </a:solidFill>
                <a:latin typeface="Tahoma"/>
                <a:cs typeface="Tahoma"/>
              </a:rPr>
              <a:t>platform.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ahoma"/>
              <a:cs typeface="Tahoma"/>
            </a:endParaRPr>
          </a:p>
          <a:p>
            <a:pPr marL="12700" marR="215265">
              <a:lnSpc>
                <a:spcPct val="114599"/>
              </a:lnSpc>
            </a:pPr>
            <a:r>
              <a:rPr sz="3000" spc="295" dirty="0">
                <a:solidFill>
                  <a:srgbClr val="2D2D2D"/>
                </a:solidFill>
                <a:latin typeface="Tahoma"/>
                <a:cs typeface="Tahoma"/>
              </a:rPr>
              <a:t>By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2D2D2D"/>
                </a:solidFill>
                <a:latin typeface="Tahoma"/>
                <a:cs typeface="Tahoma"/>
              </a:rPr>
              <a:t>linking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20" dirty="0">
                <a:solidFill>
                  <a:srgbClr val="2D2D2D"/>
                </a:solidFill>
                <a:latin typeface="Tahoma"/>
                <a:cs typeface="Tahoma"/>
              </a:rPr>
              <a:t>business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2D2D2D"/>
                </a:solidFill>
                <a:latin typeface="Tahoma"/>
                <a:cs typeface="Tahoma"/>
              </a:rPr>
              <a:t>accounts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00" dirty="0">
                <a:solidFill>
                  <a:srgbClr val="2D2D2D"/>
                </a:solidFill>
                <a:latin typeface="Tahoma"/>
                <a:cs typeface="Tahoma"/>
              </a:rPr>
              <a:t>to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40" dirty="0">
                <a:solidFill>
                  <a:srgbClr val="2D2D2D"/>
                </a:solidFill>
                <a:latin typeface="Tahoma"/>
                <a:cs typeface="Tahoma"/>
              </a:rPr>
              <a:t>the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20" dirty="0">
                <a:solidFill>
                  <a:srgbClr val="2D2D2D"/>
                </a:solidFill>
                <a:latin typeface="Tahoma"/>
                <a:cs typeface="Tahoma"/>
              </a:rPr>
              <a:t>platform,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10" dirty="0">
                <a:solidFill>
                  <a:srgbClr val="2D2D2D"/>
                </a:solidFill>
                <a:latin typeface="Tahoma"/>
                <a:cs typeface="Tahoma"/>
              </a:rPr>
              <a:t>businesses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2D2D2D"/>
                </a:solidFill>
                <a:latin typeface="Tahoma"/>
                <a:cs typeface="Tahoma"/>
              </a:rPr>
              <a:t>can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2D2D2D"/>
                </a:solidFill>
                <a:latin typeface="Tahoma"/>
                <a:cs typeface="Tahoma"/>
                <a:hlinkClick r:id="rId6"/>
              </a:rPr>
              <a:t>perform </a:t>
            </a:r>
            <a:r>
              <a:rPr sz="3000" spc="-92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180" dirty="0">
                <a:solidFill>
                  <a:srgbClr val="2D2D2D"/>
                </a:solidFill>
                <a:latin typeface="Tahoma"/>
                <a:cs typeface="Tahoma"/>
                <a:hlinkClick r:id="rId6"/>
              </a:rPr>
              <a:t>a</a:t>
            </a:r>
            <a:r>
              <a:rPr sz="3000" spc="130" dirty="0">
                <a:solidFill>
                  <a:srgbClr val="2D2D2D"/>
                </a:solidFill>
                <a:latin typeface="Tahoma"/>
                <a:cs typeface="Tahoma"/>
                <a:hlinkClick r:id="rId6"/>
              </a:rPr>
              <a:t> </a:t>
            </a:r>
            <a:r>
              <a:rPr sz="3000" spc="270" dirty="0">
                <a:solidFill>
                  <a:srgbClr val="2D2D2D"/>
                </a:solidFill>
                <a:latin typeface="Tahoma"/>
                <a:cs typeface="Tahoma"/>
                <a:hlinkClick r:id="rId6"/>
              </a:rPr>
              <a:t>variety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  <a:hlinkClick r:id="rId6"/>
              </a:rPr>
              <a:t> </a:t>
            </a:r>
            <a:r>
              <a:rPr sz="3000" spc="229" dirty="0">
                <a:solidFill>
                  <a:srgbClr val="2D2D2D"/>
                </a:solidFill>
                <a:latin typeface="Tahoma"/>
                <a:cs typeface="Tahoma"/>
                <a:hlinkClick r:id="rId6"/>
              </a:rPr>
              <a:t>of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  <a:hlinkClick r:id="rId6"/>
              </a:rPr>
              <a:t> </a:t>
            </a:r>
            <a:r>
              <a:rPr sz="3000" spc="395" dirty="0">
                <a:solidFill>
                  <a:srgbClr val="2D2D2D"/>
                </a:solidFill>
                <a:latin typeface="Tahoma"/>
                <a:cs typeface="Tahoma"/>
                <a:hlinkClick r:id="rId6"/>
              </a:rPr>
              <a:t>banking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  <a:hlinkClick r:id="rId6"/>
              </a:rPr>
              <a:t> </a:t>
            </a:r>
            <a:r>
              <a:rPr sz="3000" spc="350" dirty="0">
                <a:solidFill>
                  <a:srgbClr val="2D2D2D"/>
                </a:solidFill>
                <a:latin typeface="Tahoma"/>
                <a:cs typeface="Tahoma"/>
                <a:hlinkClick r:id="rId6"/>
              </a:rPr>
              <a:t>functions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  <a:hlinkClick r:id="rId6"/>
              </a:rPr>
              <a:t> </a:t>
            </a:r>
            <a:r>
              <a:rPr sz="3000" spc="355" dirty="0">
                <a:solidFill>
                  <a:srgbClr val="2D2D2D"/>
                </a:solidFill>
                <a:latin typeface="Tahoma"/>
                <a:cs typeface="Tahoma"/>
              </a:rPr>
              <a:t>such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40" dirty="0">
                <a:solidFill>
                  <a:srgbClr val="2D2D2D"/>
                </a:solidFill>
                <a:latin typeface="Tahoma"/>
                <a:cs typeface="Tahoma"/>
              </a:rPr>
              <a:t>as: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850">
              <a:latin typeface="Tahoma"/>
              <a:cs typeface="Tahoma"/>
            </a:endParaRPr>
          </a:p>
          <a:p>
            <a:pPr marL="659765">
              <a:lnSpc>
                <a:spcPct val="100000"/>
              </a:lnSpc>
            </a:pPr>
            <a:r>
              <a:rPr sz="3000" spc="370" dirty="0">
                <a:solidFill>
                  <a:srgbClr val="2D2D2D"/>
                </a:solidFill>
                <a:latin typeface="Tahoma"/>
                <a:cs typeface="Tahoma"/>
              </a:rPr>
              <a:t>Fetching</a:t>
            </a:r>
            <a:r>
              <a:rPr sz="3000" spc="11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400" dirty="0">
                <a:solidFill>
                  <a:srgbClr val="2D2D2D"/>
                </a:solidFill>
                <a:latin typeface="Tahoma"/>
                <a:cs typeface="Tahoma"/>
              </a:rPr>
              <a:t>bank</a:t>
            </a:r>
            <a:r>
              <a:rPr sz="3000" spc="114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55" dirty="0">
                <a:solidFill>
                  <a:srgbClr val="2D2D2D"/>
                </a:solidFill>
                <a:latin typeface="Tahoma"/>
                <a:cs typeface="Tahoma"/>
              </a:rPr>
              <a:t>statements</a:t>
            </a:r>
            <a:endParaRPr sz="3000">
              <a:latin typeface="Tahoma"/>
              <a:cs typeface="Tahoma"/>
            </a:endParaRPr>
          </a:p>
          <a:p>
            <a:pPr marL="659765" marR="3703954">
              <a:lnSpc>
                <a:spcPct val="114599"/>
              </a:lnSpc>
            </a:pPr>
            <a:r>
              <a:rPr sz="3000" spc="440" dirty="0">
                <a:solidFill>
                  <a:srgbClr val="2D2D2D"/>
                </a:solidFill>
                <a:latin typeface="Tahoma"/>
                <a:cs typeface="Tahoma"/>
              </a:rPr>
              <a:t>Adding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25" dirty="0">
                <a:solidFill>
                  <a:srgbClr val="2D2D2D"/>
                </a:solidFill>
                <a:latin typeface="Tahoma"/>
                <a:cs typeface="Tahoma"/>
              </a:rPr>
              <a:t>beneficiaries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95" dirty="0">
                <a:solidFill>
                  <a:srgbClr val="2D2D2D"/>
                </a:solidFill>
                <a:latin typeface="Tahoma"/>
                <a:cs typeface="Tahoma"/>
              </a:rPr>
              <a:t>without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95" dirty="0">
                <a:solidFill>
                  <a:srgbClr val="2D2D2D"/>
                </a:solidFill>
                <a:latin typeface="Tahoma"/>
                <a:cs typeface="Tahoma"/>
              </a:rPr>
              <a:t>any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70" dirty="0">
                <a:solidFill>
                  <a:srgbClr val="2D2D2D"/>
                </a:solidFill>
                <a:latin typeface="Tahoma"/>
                <a:cs typeface="Tahoma"/>
              </a:rPr>
              <a:t>cooling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40" dirty="0">
                <a:solidFill>
                  <a:srgbClr val="2D2D2D"/>
                </a:solidFill>
                <a:latin typeface="Tahoma"/>
                <a:cs typeface="Tahoma"/>
              </a:rPr>
              <a:t>periods </a:t>
            </a:r>
            <a:r>
              <a:rPr sz="3000" spc="-92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80" dirty="0">
                <a:solidFill>
                  <a:srgbClr val="2D2D2D"/>
                </a:solidFill>
                <a:latin typeface="Tahoma"/>
                <a:cs typeface="Tahoma"/>
              </a:rPr>
              <a:t>Initiate</a:t>
            </a:r>
            <a:r>
              <a:rPr sz="3000" spc="13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80" dirty="0">
                <a:solidFill>
                  <a:srgbClr val="2D2D2D"/>
                </a:solidFill>
                <a:latin typeface="Tahoma"/>
                <a:cs typeface="Tahoma"/>
              </a:rPr>
              <a:t>payments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95" dirty="0">
                <a:solidFill>
                  <a:srgbClr val="2D2D2D"/>
                </a:solidFill>
                <a:latin typeface="Tahoma"/>
                <a:cs typeface="Tahoma"/>
              </a:rPr>
              <a:t>within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40" dirty="0">
                <a:solidFill>
                  <a:srgbClr val="2D2D2D"/>
                </a:solidFill>
                <a:latin typeface="Tahoma"/>
                <a:cs typeface="Tahoma"/>
              </a:rPr>
              <a:t>the</a:t>
            </a:r>
            <a:r>
              <a:rPr sz="3000" spc="135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75" dirty="0">
                <a:solidFill>
                  <a:srgbClr val="2D2D2D"/>
                </a:solidFill>
                <a:latin typeface="Tahoma"/>
                <a:cs typeface="Tahoma"/>
              </a:rPr>
              <a:t>platform</a:t>
            </a:r>
            <a:endParaRPr sz="3000">
              <a:latin typeface="Tahoma"/>
              <a:cs typeface="Tahoma"/>
            </a:endParaRPr>
          </a:p>
          <a:p>
            <a:pPr marL="659765">
              <a:lnSpc>
                <a:spcPct val="100000"/>
              </a:lnSpc>
              <a:spcBef>
                <a:spcPts val="525"/>
              </a:spcBef>
            </a:pPr>
            <a:r>
              <a:rPr sz="3000" spc="375" dirty="0">
                <a:solidFill>
                  <a:srgbClr val="2D2D2D"/>
                </a:solidFill>
                <a:latin typeface="Tahoma"/>
                <a:cs typeface="Tahoma"/>
              </a:rPr>
              <a:t>Enable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00" dirty="0">
                <a:solidFill>
                  <a:srgbClr val="2D2D2D"/>
                </a:solidFill>
                <a:latin typeface="Tahoma"/>
                <a:cs typeface="Tahoma"/>
              </a:rPr>
              <a:t>virtual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65" dirty="0">
                <a:solidFill>
                  <a:srgbClr val="2D2D2D"/>
                </a:solidFill>
                <a:latin typeface="Tahoma"/>
                <a:cs typeface="Tahoma"/>
              </a:rPr>
              <a:t>accounts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235" dirty="0">
                <a:solidFill>
                  <a:srgbClr val="2D2D2D"/>
                </a:solidFill>
                <a:latin typeface="Tahoma"/>
                <a:cs typeface="Tahoma"/>
              </a:rPr>
              <a:t>for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405" dirty="0">
                <a:solidFill>
                  <a:srgbClr val="2D2D2D"/>
                </a:solidFill>
                <a:latin typeface="Tahoma"/>
                <a:cs typeface="Tahoma"/>
              </a:rPr>
              <a:t>payment</a:t>
            </a:r>
            <a:r>
              <a:rPr sz="3000" spc="140" dirty="0">
                <a:solidFill>
                  <a:srgbClr val="2D2D2D"/>
                </a:solidFill>
                <a:latin typeface="Tahoma"/>
                <a:cs typeface="Tahoma"/>
              </a:rPr>
              <a:t> </a:t>
            </a:r>
            <a:r>
              <a:rPr sz="3000" spc="355" dirty="0">
                <a:solidFill>
                  <a:srgbClr val="2D2D2D"/>
                </a:solidFill>
                <a:latin typeface="Tahoma"/>
                <a:cs typeface="Tahoma"/>
              </a:rPr>
              <a:t>reconciliation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D2D2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829</Words>
  <Application>Microsoft Office PowerPoint</Application>
  <PresentationFormat>Custom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Tahoma</vt:lpstr>
      <vt:lpstr>Office Theme</vt:lpstr>
      <vt:lpstr>PRODUCT TEARDOWN</vt:lpstr>
      <vt:lpstr>ABOUT COMPANY</vt:lpstr>
      <vt:lpstr>WHY CHOOSE  DECENTRO?</vt:lpstr>
      <vt:lpstr>VERTICALS</vt:lpstr>
      <vt:lpstr>VERTICALS</vt:lpstr>
      <vt:lpstr>HOW DECENTRO HELPED ZOOZLE  SIMPLIFY COLLECTIONS &amp; PAYOUTS?</vt:lpstr>
      <vt:lpstr>VIRTUAL BANKING  INFRASTRUCTURE</vt:lpstr>
      <vt:lpstr>KYC SUITE</vt:lpstr>
      <vt:lpstr>BUSINESS BANKING</vt:lpstr>
      <vt:lpstr>OUTCOMES?</vt:lpstr>
      <vt:lpstr>POTENTIAL  IMPROVEMENTS</vt:lpstr>
      <vt:lpstr>THE USP!!!</vt:lpstr>
      <vt:lpstr>CONCLUSION</vt:lpstr>
      <vt:lpstr>FOUND INTERESTING?  LET'S CONNECT?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Decentro Product Teardown</dc:title>
  <dc:creator>Navneet Agarwal</dc:creator>
  <cp:keywords>DAF91E7EJkY,BAEM63uVFXk</cp:keywords>
  <cp:lastModifiedBy>rajesh</cp:lastModifiedBy>
  <cp:revision>1</cp:revision>
  <dcterms:created xsi:type="dcterms:W3CDTF">2024-06-08T09:42:27Z</dcterms:created>
  <dcterms:modified xsi:type="dcterms:W3CDTF">2024-06-08T09:48:21Z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2024-05-07T00:00:00Z</vt:filetime>
  </property>
  <property fmtid="{D5CDD505-2E9C-101B-9397-08002B2CF9AE}" pid="3" name="Creator">
    <vt:lpwstr>Canva</vt:lpwstr>
  </property>
  <property fmtid="{D5CDD505-2E9C-101B-9397-08002B2CF9AE}" pid="4" name="LastSaved">
    <vt:filetime>2024-06-08T00:00:00Z</vt:filetime>
  </property>
</Properties>
</file>